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3"/>
  </p:notesMasterIdLst>
  <p:handoutMasterIdLst>
    <p:handoutMasterId r:id="rId2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954838" cy="9309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19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a:srgbClr val="001132"/>
    <a:srgbClr val="FFFFFF"/>
    <a:srgbClr val="CCFFFF"/>
    <a:srgbClr val="CCFFCC"/>
    <a:srgbClr val="3333FF"/>
    <a:srgbClr val="CCCCFF"/>
    <a:srgbClr val="D5D7FB"/>
    <a:srgbClr val="D9F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28" autoAdjust="0"/>
    <p:restoredTop sz="90995" autoAdjust="0"/>
  </p:normalViewPr>
  <p:slideViewPr>
    <p:cSldViewPr showGuides="1">
      <p:cViewPr varScale="1">
        <p:scale>
          <a:sx n="101" d="100"/>
          <a:sy n="101" d="100"/>
        </p:scale>
        <p:origin x="120" y="1194"/>
      </p:cViewPr>
      <p:guideLst>
        <p:guide orient="horz" pos="2160"/>
        <p:guide pos="2880"/>
      </p:guideLst>
    </p:cSldViewPr>
  </p:slideViewPr>
  <p:outlineViewPr>
    <p:cViewPr>
      <p:scale>
        <a:sx n="33" d="100"/>
        <a:sy n="33" d="100"/>
      </p:scale>
      <p:origin x="0" y="17370"/>
    </p:cViewPr>
  </p:outlineViewPr>
  <p:notesTextViewPr>
    <p:cViewPr>
      <p:scale>
        <a:sx n="125" d="100"/>
        <a:sy n="125" d="100"/>
      </p:scale>
      <p:origin x="0" y="0"/>
    </p:cViewPr>
  </p:notesTextViewPr>
  <p:sorterViewPr>
    <p:cViewPr>
      <p:scale>
        <a:sx n="75" d="100"/>
        <a:sy n="75" d="100"/>
      </p:scale>
      <p:origin x="0" y="18576"/>
    </p:cViewPr>
  </p:sorterViewPr>
  <p:notesViewPr>
    <p:cSldViewPr showGuides="1">
      <p:cViewPr>
        <p:scale>
          <a:sx n="80" d="100"/>
          <a:sy n="80" d="100"/>
        </p:scale>
        <p:origin x="2292" y="672"/>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184275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wrap="square" lIns="93878" tIns="46939" rIns="93878" bIns="46939" numCol="1" anchor="t" anchorCtr="0" compatLnSpc="1">
            <a:prstTxWarp prst="textNoShape">
              <a:avLst/>
            </a:prstTxWarp>
          </a:bodyPr>
          <a:lstStyle>
            <a:lvl1pPr eaLnBrk="1" hangingPunct="1">
              <a:defRPr sz="1200">
                <a:latin typeface="Calibri" pitchFamily="34" charset="0"/>
                <a:cs typeface="Arial" charset="0"/>
              </a:defRPr>
            </a:lvl1pPr>
          </a:lstStyle>
          <a:p>
            <a:pPr>
              <a:defRPr/>
            </a:pPr>
            <a:endParaRPr lang="en-US"/>
          </a:p>
        </p:txBody>
      </p:sp>
      <p:sp>
        <p:nvSpPr>
          <p:cNvPr id="3" name="Date Placeholder 2"/>
          <p:cNvSpPr>
            <a:spLocks noGrp="1"/>
          </p:cNvSpPr>
          <p:nvPr>
            <p:ph type="dt" idx="1"/>
          </p:nvPr>
        </p:nvSpPr>
        <p:spPr>
          <a:xfrm>
            <a:off x="3940175" y="0"/>
            <a:ext cx="3013075" cy="465138"/>
          </a:xfrm>
          <a:prstGeom prst="rect">
            <a:avLst/>
          </a:prstGeom>
        </p:spPr>
        <p:txBody>
          <a:bodyPr vert="horz" lIns="93878" tIns="46939" rIns="93878" bIns="46939" rtlCol="0"/>
          <a:lstStyle>
            <a:lvl1pPr algn="r" eaLnBrk="1" fontAlgn="auto" hangingPunct="1">
              <a:spcBef>
                <a:spcPts val="0"/>
              </a:spcBef>
              <a:spcAft>
                <a:spcPts val="0"/>
              </a:spcAft>
              <a:defRPr sz="1200">
                <a:latin typeface="+mn-lt"/>
                <a:ea typeface="+mn-ea"/>
                <a:cs typeface="+mn-cs"/>
              </a:defRPr>
            </a:lvl1pPr>
          </a:lstStyle>
          <a:p>
            <a:pPr>
              <a:defRPr/>
            </a:pPr>
            <a:fld id="{43F65260-3F3F-4150-A68E-57D1729F98C9}" type="datetime1">
              <a:rPr lang="en-US" smtClean="0"/>
              <a:t>11/27/2015</a:t>
            </a:fld>
            <a:endParaRPr lang="en-US" dirty="0"/>
          </a:p>
        </p:txBody>
      </p:sp>
      <p:sp>
        <p:nvSpPr>
          <p:cNvPr id="4" name="Slide Image Placeholder 3"/>
          <p:cNvSpPr>
            <a:spLocks noGrp="1" noRot="1" noChangeAspect="1"/>
          </p:cNvSpPr>
          <p:nvPr>
            <p:ph type="sldImg" idx="2"/>
          </p:nvPr>
        </p:nvSpPr>
        <p:spPr>
          <a:xfrm>
            <a:off x="1149350" y="696913"/>
            <a:ext cx="4656138" cy="3492500"/>
          </a:xfrm>
          <a:prstGeom prst="rect">
            <a:avLst/>
          </a:prstGeom>
          <a:noFill/>
          <a:ln w="12700">
            <a:solidFill>
              <a:prstClr val="black"/>
            </a:solidFill>
          </a:ln>
        </p:spPr>
        <p:txBody>
          <a:bodyPr vert="horz" lIns="93878" tIns="46939" rIns="93878" bIns="46939" rtlCol="0" anchor="ctr"/>
          <a:lstStyle/>
          <a:p>
            <a:pPr lvl="0"/>
            <a:endParaRPr lang="en-US" noProof="0" dirty="0" smtClean="0"/>
          </a:p>
        </p:txBody>
      </p:sp>
      <p:sp>
        <p:nvSpPr>
          <p:cNvPr id="5" name="Notes Placeholder 4"/>
          <p:cNvSpPr>
            <a:spLocks noGrp="1"/>
          </p:cNvSpPr>
          <p:nvPr>
            <p:ph type="body" sz="quarter" idx="3"/>
          </p:nvPr>
        </p:nvSpPr>
        <p:spPr>
          <a:xfrm>
            <a:off x="695325" y="4422775"/>
            <a:ext cx="5564188" cy="4187825"/>
          </a:xfrm>
          <a:prstGeom prst="rect">
            <a:avLst/>
          </a:prstGeom>
        </p:spPr>
        <p:txBody>
          <a:bodyPr vert="horz" wrap="square" lIns="93878" tIns="46939" rIns="93878" bIns="46939"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Slide Number Placeholder 5"/>
          <p:cNvSpPr>
            <a:spLocks noGrp="1"/>
          </p:cNvSpPr>
          <p:nvPr>
            <p:ph type="sldNum" sz="quarter" idx="5"/>
          </p:nvPr>
        </p:nvSpPr>
        <p:spPr>
          <a:xfrm>
            <a:off x="3940175" y="8842375"/>
            <a:ext cx="30130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cs typeface="Arial" panose="020B0604020202020204" pitchFamily="34" charset="0"/>
              </a:defRPr>
            </a:lvl1pPr>
          </a:lstStyle>
          <a:p>
            <a:pPr>
              <a:defRPr/>
            </a:pPr>
            <a:fld id="{5D49DC0C-B9C0-4B05-8E4A-9A0BDB5ABDC5}" type="slidenum">
              <a:rPr lang="en-US" altLang="en-US"/>
              <a:pPr>
                <a:defRPr/>
              </a:pPr>
              <a:t>‹#›</a:t>
            </a:fld>
            <a:endParaRPr lang="en-US" altLang="en-US"/>
          </a:p>
        </p:txBody>
      </p:sp>
      <p:sp>
        <p:nvSpPr>
          <p:cNvPr id="7" name="Footer Placeholder 6"/>
          <p:cNvSpPr>
            <a:spLocks noGrp="1"/>
          </p:cNvSpPr>
          <p:nvPr>
            <p:ph type="ftr" sz="quarter" idx="4"/>
          </p:nvPr>
        </p:nvSpPr>
        <p:spPr>
          <a:xfrm>
            <a:off x="0" y="8842375"/>
            <a:ext cx="3013075" cy="465138"/>
          </a:xfrm>
          <a:prstGeom prst="rect">
            <a:avLst/>
          </a:prstGeom>
        </p:spPr>
        <p:txBody>
          <a:bodyPr vert="horz" lIns="91440" tIns="45720" rIns="91440" bIns="45720" rtlCol="0" anchor="b"/>
          <a:lstStyle>
            <a:lvl1pPr algn="l" eaLnBrk="1" hangingPunct="1">
              <a:defRPr sz="1200">
                <a:latin typeface="Arial" charset="0"/>
                <a:cs typeface="+mn-cs"/>
              </a:defRPr>
            </a:lvl1pPr>
          </a:lstStyle>
          <a:p>
            <a:pPr>
              <a:defRPr/>
            </a:pPr>
            <a:endParaRPr lang="en-US"/>
          </a:p>
        </p:txBody>
      </p:sp>
    </p:spTree>
    <p:extLst>
      <p:ext uri="{BB962C8B-B14F-4D97-AF65-F5344CB8AC3E}">
        <p14:creationId xmlns:p14="http://schemas.microsoft.com/office/powerpoint/2010/main" val="123739305"/>
      </p:ext>
    </p:extLst>
  </p:cSld>
  <p:clrMap bg1="lt1" tx1="dk1" bg2="lt2" tx2="dk2" accent1="accent1" accent2="accent2" accent3="accent3" accent4="accent4" accent5="accent5" accent6="accent6" hlink="hlink" folHlink="folHlink"/>
  <p:hf sldNum="0" ftr="0"/>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17613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dirty="0" smtClean="0">
              <a:solidFill>
                <a:srgbClr val="000000"/>
              </a:solidFill>
              <a:ea typeface="ＭＳ Ｐゴシック" pitchFamily="34" charset="-128"/>
            </a:endParaRPr>
          </a:p>
        </p:txBody>
      </p:sp>
      <p:sp>
        <p:nvSpPr>
          <p:cNvPr id="17613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7066DAE-3284-4E3E-A6B8-0CFDCAD2AA89}" type="datetime1">
              <a:rPr lang="en-US" smtClean="0">
                <a:solidFill>
                  <a:srgbClr val="000000"/>
                </a:solidFill>
                <a:ea typeface="ＭＳ Ｐゴシック" pitchFamily="34" charset="-128"/>
              </a:rPr>
              <a:t>11/27/2015</a:t>
            </a:fld>
            <a:endParaRPr lang="en-US" dirty="0" smtClean="0">
              <a:solidFill>
                <a:srgbClr val="000000"/>
              </a:solidFill>
              <a:ea typeface="ＭＳ Ｐゴシック" pitchFamily="34" charset="-128"/>
            </a:endParaRPr>
          </a:p>
        </p:txBody>
      </p:sp>
      <p:sp>
        <p:nvSpPr>
          <p:cNvPr id="89094"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771719E-65B0-4186-AC12-9A5284F3E952}" type="slidenum">
              <a:rPr lang="en-US" altLang="en-US" sz="1400"/>
              <a:pPr>
                <a:spcBef>
                  <a:spcPct val="0"/>
                </a:spcBef>
              </a:pPr>
              <a:t>1</a:t>
            </a:fld>
            <a:endParaRPr lang="en-US" altLang="en-US" sz="1400"/>
          </a:p>
        </p:txBody>
      </p:sp>
    </p:spTree>
    <p:extLst>
      <p:ext uri="{BB962C8B-B14F-4D97-AF65-F5344CB8AC3E}">
        <p14:creationId xmlns:p14="http://schemas.microsoft.com/office/powerpoint/2010/main" val="22254231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AC0631-5CCB-4E03-ABA8-3BD1C9E8C2C2}" type="slidenum">
              <a:rPr lang="en-US" altLang="en-US" smtClean="0"/>
              <a:pPr>
                <a:defRPr/>
              </a:pPr>
              <a:t>10</a:t>
            </a:fld>
            <a:endParaRPr lang="en-US" altLang="en-US"/>
          </a:p>
        </p:txBody>
      </p:sp>
    </p:spTree>
    <p:extLst>
      <p:ext uri="{BB962C8B-B14F-4D97-AF65-F5344CB8AC3E}">
        <p14:creationId xmlns:p14="http://schemas.microsoft.com/office/powerpoint/2010/main" val="29137599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AC0631-5CCB-4E03-ABA8-3BD1C9E8C2C2}" type="slidenum">
              <a:rPr lang="en-US" altLang="en-US" smtClean="0"/>
              <a:pPr>
                <a:defRPr/>
              </a:pPr>
              <a:t>11</a:t>
            </a:fld>
            <a:endParaRPr lang="en-US" altLang="en-US"/>
          </a:p>
        </p:txBody>
      </p:sp>
    </p:spTree>
    <p:extLst>
      <p:ext uri="{BB962C8B-B14F-4D97-AF65-F5344CB8AC3E}">
        <p14:creationId xmlns:p14="http://schemas.microsoft.com/office/powerpoint/2010/main" val="16656144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257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52580"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35904ED-9BDE-48FF-8CC6-086DBCF62D62}" type="slidenum">
              <a:rPr lang="en-US" altLang="en-US" sz="1400"/>
              <a:pPr>
                <a:spcBef>
                  <a:spcPct val="0"/>
                </a:spcBef>
              </a:pPr>
              <a:t>12</a:t>
            </a:fld>
            <a:endParaRPr lang="en-US" altLang="en-US" sz="1400"/>
          </a:p>
        </p:txBody>
      </p:sp>
    </p:spTree>
    <p:extLst>
      <p:ext uri="{BB962C8B-B14F-4D97-AF65-F5344CB8AC3E}">
        <p14:creationId xmlns:p14="http://schemas.microsoft.com/office/powerpoint/2010/main" val="34074640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154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F58C960-BEFE-4660-958E-91FA9A5B8612}" type="slidenum">
              <a:rPr lang="en-US" altLang="en-US" sz="1400"/>
              <a:pPr>
                <a:spcBef>
                  <a:spcPct val="0"/>
                </a:spcBef>
              </a:pPr>
              <a:t>13</a:t>
            </a:fld>
            <a:endParaRPr lang="en-US" altLang="en-US" sz="1400"/>
          </a:p>
        </p:txBody>
      </p:sp>
    </p:spTree>
    <p:extLst>
      <p:ext uri="{BB962C8B-B14F-4D97-AF65-F5344CB8AC3E}">
        <p14:creationId xmlns:p14="http://schemas.microsoft.com/office/powerpoint/2010/main" val="33297728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667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None/>
            </a:pPr>
            <a:endParaRPr lang="en-US" altLang="en-US" dirty="0" smtClean="0"/>
          </a:p>
        </p:txBody>
      </p:sp>
      <p:sp>
        <p:nvSpPr>
          <p:cNvPr id="156676"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E2E8451-37F6-4937-A9D3-9768B63F0AA7}" type="slidenum">
              <a:rPr lang="en-US" altLang="en-US" sz="1400"/>
              <a:pPr>
                <a:spcBef>
                  <a:spcPct val="0"/>
                </a:spcBef>
              </a:pPr>
              <a:t>14</a:t>
            </a:fld>
            <a:endParaRPr lang="en-US" altLang="en-US" sz="1400"/>
          </a:p>
        </p:txBody>
      </p:sp>
    </p:spTree>
    <p:extLst>
      <p:ext uri="{BB962C8B-B14F-4D97-AF65-F5344CB8AC3E}">
        <p14:creationId xmlns:p14="http://schemas.microsoft.com/office/powerpoint/2010/main" val="29988280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8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58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09984DA-7672-4953-839A-AC2BBBCB346C}" type="slidenum">
              <a:rPr lang="en-US" altLang="en-US" sz="1400"/>
              <a:pPr>
                <a:spcBef>
                  <a:spcPct val="0"/>
                </a:spcBef>
              </a:pPr>
              <a:t>15</a:t>
            </a:fld>
            <a:endParaRPr lang="en-US" altLang="en-US" sz="1400"/>
          </a:p>
        </p:txBody>
      </p:sp>
    </p:spTree>
    <p:extLst>
      <p:ext uri="{BB962C8B-B14F-4D97-AF65-F5344CB8AC3E}">
        <p14:creationId xmlns:p14="http://schemas.microsoft.com/office/powerpoint/2010/main" val="38398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4067" name="Notes Placeholder 2"/>
          <p:cNvSpPr>
            <a:spLocks noGrp="1"/>
          </p:cNvSpPr>
          <p:nvPr>
            <p:ph type="body" idx="1"/>
          </p:nvPr>
        </p:nvSpPr>
        <p:spPr bwMode="auto"/>
        <p:txBody>
          <a:bodyPr wrap="square" numCol="1" anchor="t" anchorCtr="0" compatLnSpc="1">
            <a:prstTxWarp prst="textNoShape">
              <a:avLst/>
            </a:prstTxWarp>
          </a:bodyPr>
          <a:lstStyle/>
          <a:p>
            <a:pPr>
              <a:buFontTx/>
              <a:buChar char="•"/>
              <a:defRPr/>
            </a:pPr>
            <a:r>
              <a:rPr lang="en-US" dirty="0" smtClean="0"/>
              <a:t> Must ask the client if they had made purchases out of state, on Internet, by phone or by mail order</a:t>
            </a:r>
          </a:p>
          <a:p>
            <a:pPr>
              <a:buFontTx/>
              <a:buNone/>
              <a:defRPr/>
            </a:pPr>
            <a:endParaRPr lang="en-US" dirty="0" smtClean="0"/>
          </a:p>
          <a:p>
            <a:pPr>
              <a:buFontTx/>
              <a:buChar char="•"/>
              <a:defRPr/>
            </a:pPr>
            <a:r>
              <a:rPr lang="en-US" baseline="0" dirty="0" smtClean="0"/>
              <a:t> </a:t>
            </a:r>
            <a:r>
              <a:rPr lang="en-US" dirty="0" smtClean="0"/>
              <a:t>Only for items that would have been taxable in NJ (e.g. - not food)</a:t>
            </a:r>
          </a:p>
          <a:p>
            <a:pPr>
              <a:buFontTx/>
              <a:buNone/>
              <a:defRPr/>
            </a:pPr>
            <a:endParaRPr lang="en-US" dirty="0" smtClean="0"/>
          </a:p>
          <a:p>
            <a:pPr>
              <a:buFontTx/>
              <a:buChar char="•"/>
              <a:defRPr/>
            </a:pPr>
            <a:r>
              <a:rPr lang="en-US" baseline="0" dirty="0" smtClean="0"/>
              <a:t> If not “used” in NJ, then no NJ Use Tax due (e.g. - TV used in cabin in Maine)</a:t>
            </a:r>
          </a:p>
          <a:p>
            <a:pPr>
              <a:buFontTx/>
              <a:buChar char="•"/>
              <a:defRPr/>
            </a:pPr>
            <a:endParaRPr lang="en-US" baseline="0" dirty="0" smtClean="0"/>
          </a:p>
          <a:p>
            <a:pPr>
              <a:buFontTx/>
              <a:buChar char="•"/>
              <a:defRPr/>
            </a:pPr>
            <a:r>
              <a:rPr lang="en-US" baseline="0" dirty="0" smtClean="0"/>
              <a:t> Penalties for not paying Use Tax can be surprisingly severe</a:t>
            </a:r>
            <a:endParaRPr lang="en-US" dirty="0" smtClean="0"/>
          </a:p>
        </p:txBody>
      </p:sp>
      <p:sp>
        <p:nvSpPr>
          <p:cNvPr id="330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31884F2-773F-43BB-B92A-F80439FCE7C7}" type="slidenum">
              <a:rPr lang="en-US" altLang="en-US" sz="1400"/>
              <a:pPr>
                <a:spcBef>
                  <a:spcPct val="0"/>
                </a:spcBef>
              </a:pPr>
              <a:t>16</a:t>
            </a:fld>
            <a:endParaRPr lang="en-US" altLang="en-US" sz="1400"/>
          </a:p>
        </p:txBody>
      </p:sp>
    </p:spTree>
    <p:extLst>
      <p:ext uri="{BB962C8B-B14F-4D97-AF65-F5344CB8AC3E}">
        <p14:creationId xmlns:p14="http://schemas.microsoft.com/office/powerpoint/2010/main" val="5551459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4067" name="Notes Placeholder 2"/>
          <p:cNvSpPr>
            <a:spLocks noGrp="1"/>
          </p:cNvSpPr>
          <p:nvPr>
            <p:ph type="body" idx="1"/>
          </p:nvPr>
        </p:nvSpPr>
        <p:spPr bwMode="auto"/>
        <p:txBody>
          <a:bodyPr wrap="square" numCol="1" anchor="t" anchorCtr="0" compatLnSpc="1">
            <a:prstTxWarp prst="textNoShape">
              <a:avLst/>
            </a:prstTxWarp>
          </a:bodyPr>
          <a:lstStyle/>
          <a:p>
            <a:pPr>
              <a:buFontTx/>
              <a:buChar char="•"/>
              <a:defRPr/>
            </a:pPr>
            <a:endParaRPr lang="en-US" dirty="0" smtClean="0"/>
          </a:p>
        </p:txBody>
      </p:sp>
      <p:sp>
        <p:nvSpPr>
          <p:cNvPr id="330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31884F2-773F-43BB-B92A-F80439FCE7C7}" type="slidenum">
              <a:rPr lang="en-US" altLang="en-US" sz="1400"/>
              <a:pPr>
                <a:spcBef>
                  <a:spcPct val="0"/>
                </a:spcBef>
              </a:pPr>
              <a:t>17</a:t>
            </a:fld>
            <a:endParaRPr lang="en-US" altLang="en-US" sz="1400"/>
          </a:p>
        </p:txBody>
      </p:sp>
    </p:spTree>
    <p:extLst>
      <p:ext uri="{BB962C8B-B14F-4D97-AF65-F5344CB8AC3E}">
        <p14:creationId xmlns:p14="http://schemas.microsoft.com/office/powerpoint/2010/main" val="1815202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2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 </a:t>
            </a:r>
          </a:p>
        </p:txBody>
      </p:sp>
      <p:sp>
        <p:nvSpPr>
          <p:cNvPr id="332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509845C-2463-4801-9611-FB43AFA1E45C}" type="slidenum">
              <a:rPr lang="en-US" altLang="en-US" sz="1400"/>
              <a:pPr>
                <a:spcBef>
                  <a:spcPct val="0"/>
                </a:spcBef>
              </a:pPr>
              <a:t>18</a:t>
            </a:fld>
            <a:endParaRPr lang="en-US" altLang="en-US" sz="1400"/>
          </a:p>
        </p:txBody>
      </p:sp>
    </p:spTree>
    <p:extLst>
      <p:ext uri="{BB962C8B-B14F-4D97-AF65-F5344CB8AC3E}">
        <p14:creationId xmlns:p14="http://schemas.microsoft.com/office/powerpoint/2010/main" val="2963877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03" name="Notes Placeholder 2"/>
          <p:cNvSpPr>
            <a:spLocks noGrp="1"/>
          </p:cNvSpPr>
          <p:nvPr>
            <p:ph type="body" idx="1"/>
          </p:nvPr>
        </p:nvSpPr>
        <p:spPr bwMode="auto">
          <a:extLst/>
        </p:spPr>
        <p:txBody>
          <a:bodyPr wrap="square" numCol="1" anchor="t" anchorCtr="0" compatLnSpc="1">
            <a:prstTxWarp prst="textNoShape">
              <a:avLst/>
            </a:prstTxWarp>
          </a:bodyPr>
          <a:lstStyle/>
          <a:p>
            <a:pPr marL="0" indent="0">
              <a:buFont typeface="Arial" panose="020B0604020202020204" pitchFamily="34" charset="0"/>
              <a:buChar char="•"/>
              <a:defRPr/>
            </a:pPr>
            <a:r>
              <a:rPr lang="en-US" altLang="en-US" dirty="0" smtClean="0"/>
              <a:t> Shows the three different cases where Use Tax needs to be accounted for:</a:t>
            </a:r>
          </a:p>
          <a:p>
            <a:pPr marL="274320" indent="0">
              <a:buFont typeface="+mj-lt"/>
              <a:buAutoNum type="arabicPeriod"/>
              <a:defRPr/>
            </a:pPr>
            <a:r>
              <a:rPr lang="en-US" altLang="en-US" dirty="0" smtClean="0"/>
              <a:t> When Use Tax for any items less than $1000 is estimated based on Estimated Use Tax chart</a:t>
            </a:r>
          </a:p>
          <a:p>
            <a:pPr marL="274320" indent="0">
              <a:buFont typeface="+mj-lt"/>
              <a:buAutoNum type="arabicPeriod"/>
              <a:defRPr/>
            </a:pPr>
            <a:r>
              <a:rPr lang="en-US" altLang="en-US" dirty="0" smtClean="0"/>
              <a:t> When no tax paid on an item more than $1,000</a:t>
            </a:r>
          </a:p>
          <a:p>
            <a:pPr marL="274320" indent="0">
              <a:buFont typeface="+mj-lt"/>
              <a:buAutoNum type="arabicPeriod"/>
              <a:defRPr/>
            </a:pPr>
            <a:r>
              <a:rPr lang="en-US" altLang="en-US" dirty="0" smtClean="0"/>
              <a:t> When Sales Tax is partially paid </a:t>
            </a:r>
          </a:p>
        </p:txBody>
      </p:sp>
      <p:sp>
        <p:nvSpPr>
          <p:cNvPr id="3348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750088-06DF-4CE5-A878-0AD59F068B9F}" type="slidenum">
              <a:rPr lang="en-US" altLang="en-US" sz="1400"/>
              <a:pPr>
                <a:spcBef>
                  <a:spcPct val="0"/>
                </a:spcBef>
              </a:pPr>
              <a:t>19</a:t>
            </a:fld>
            <a:endParaRPr lang="en-US" altLang="en-US" sz="1400"/>
          </a:p>
        </p:txBody>
      </p:sp>
    </p:spTree>
    <p:extLst>
      <p:ext uri="{BB962C8B-B14F-4D97-AF65-F5344CB8AC3E}">
        <p14:creationId xmlns:p14="http://schemas.microsoft.com/office/powerpoint/2010/main" val="1859416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The assumption here is that special NJ treatment</a:t>
            </a:r>
            <a:r>
              <a:rPr lang="en-US" sz="1600" baseline="0" dirty="0" smtClean="0"/>
              <a:t> fields AND the additional manual entries or adjustments have been made as part of handling federal data entry.</a:t>
            </a:r>
          </a:p>
          <a:p>
            <a:pPr marL="171450" indent="-171450">
              <a:buFont typeface="Arial" panose="020B0604020202020204" pitchFamily="34" charset="0"/>
              <a:buChar char="•"/>
            </a:pPr>
            <a:r>
              <a:rPr lang="en-US" sz="1600" baseline="0" dirty="0" smtClean="0"/>
              <a:t>This is not required by TW – entries can almost always be made in any order</a:t>
            </a:r>
          </a:p>
          <a:p>
            <a:pPr marL="171450" indent="-171450">
              <a:buFont typeface="Arial" panose="020B0604020202020204" pitchFamily="34" charset="0"/>
              <a:buChar char="•"/>
            </a:pPr>
            <a:r>
              <a:rPr lang="en-US" sz="1600" baseline="0" dirty="0" smtClean="0"/>
              <a:t>Instructions for special fields and adjustments are given in the slides covering both federal and NJ entry for each topic</a:t>
            </a:r>
          </a:p>
          <a:p>
            <a:pPr marL="171450" indent="-171450">
              <a:buFont typeface="Arial" panose="020B0604020202020204" pitchFamily="34" charset="0"/>
              <a:buChar char="•"/>
            </a:pPr>
            <a:r>
              <a:rPr lang="en-US" sz="1600" baseline="0" dirty="0" smtClean="0"/>
              <a:t>Many experienced preparers are used to not doing anything on the NJ return screens until the federal screens are done</a:t>
            </a:r>
          </a:p>
          <a:p>
            <a:pPr marL="628650" lvl="1" indent="-171450">
              <a:buFont typeface="Arial" panose="020B0604020202020204" pitchFamily="34" charset="0"/>
              <a:buChar char="•"/>
            </a:pPr>
            <a:r>
              <a:rPr lang="en-US" sz="1600" baseline="0" dirty="0" smtClean="0"/>
              <a:t>There is nothing “wrong” with this, but we encourage (wherever possible) that all entry for a tax form / tax issue be done at the same time to facilitate effective interviewing and to minimize needing to remember (and often forgetting) to do something later</a:t>
            </a:r>
          </a:p>
          <a:p>
            <a:pPr marL="171450" lvl="0" indent="-171450">
              <a:buFont typeface="Arial" panose="020B0604020202020204" pitchFamily="34" charset="0"/>
              <a:buChar char="•"/>
            </a:pPr>
            <a:endParaRPr lang="en-US" sz="1600" baseline="0" dirty="0" smtClean="0"/>
          </a:p>
        </p:txBody>
      </p:sp>
      <p:sp>
        <p:nvSpPr>
          <p:cNvPr id="4" name="Slide Number Placeholder 3"/>
          <p:cNvSpPr>
            <a:spLocks noGrp="1"/>
          </p:cNvSpPr>
          <p:nvPr>
            <p:ph type="sldNum" sz="quarter" idx="10"/>
          </p:nvPr>
        </p:nvSpPr>
        <p:spPr/>
        <p:txBody>
          <a:bodyPr/>
          <a:lstStyle/>
          <a:p>
            <a:pPr>
              <a:defRPr/>
            </a:pPr>
            <a:fld id="{18AC0631-5CCB-4E03-ABA8-3BD1C9E8C2C2}" type="slidenum">
              <a:rPr lang="en-US" altLang="en-US" smtClean="0"/>
              <a:pPr>
                <a:defRPr/>
              </a:pPr>
              <a:t>2</a:t>
            </a:fld>
            <a:endParaRPr lang="en-US" altLang="en-US"/>
          </a:p>
        </p:txBody>
      </p:sp>
    </p:spTree>
    <p:extLst>
      <p:ext uri="{BB962C8B-B14F-4D97-AF65-F5344CB8AC3E}">
        <p14:creationId xmlns:p14="http://schemas.microsoft.com/office/powerpoint/2010/main" val="8330143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6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369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E2EB777-69E1-4704-8F6C-50F5F7E948FA}" type="slidenum">
              <a:rPr lang="en-US" altLang="en-US" sz="1400"/>
              <a:pPr>
                <a:spcBef>
                  <a:spcPct val="0"/>
                </a:spcBef>
              </a:pPr>
              <a:t>20</a:t>
            </a:fld>
            <a:endParaRPr lang="en-US" altLang="en-US" sz="1400"/>
          </a:p>
        </p:txBody>
      </p:sp>
    </p:spTree>
    <p:extLst>
      <p:ext uri="{BB962C8B-B14F-4D97-AF65-F5344CB8AC3E}">
        <p14:creationId xmlns:p14="http://schemas.microsoft.com/office/powerpoint/2010/main" val="27647488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fld id="{0141CD6F-BF8D-4523-A41D-E40DF0D968F6}" type="datetime1">
              <a:rPr lang="en-US" smtClean="0"/>
              <a:t>11/27/2015</a:t>
            </a:fld>
            <a:endParaRPr lang="en-US" dirty="0"/>
          </a:p>
        </p:txBody>
      </p:sp>
    </p:spTree>
    <p:extLst>
      <p:ext uri="{BB962C8B-B14F-4D97-AF65-F5344CB8AC3E}">
        <p14:creationId xmlns:p14="http://schemas.microsoft.com/office/powerpoint/2010/main" val="4701929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AC0631-5CCB-4E03-ABA8-3BD1C9E8C2C2}" type="slidenum">
              <a:rPr lang="en-US" altLang="en-US" smtClean="0"/>
              <a:pPr>
                <a:defRPr/>
              </a:pPr>
              <a:t>3</a:t>
            </a:fld>
            <a:endParaRPr lang="en-US" altLang="en-US"/>
          </a:p>
        </p:txBody>
      </p:sp>
    </p:spTree>
    <p:extLst>
      <p:ext uri="{BB962C8B-B14F-4D97-AF65-F5344CB8AC3E}">
        <p14:creationId xmlns:p14="http://schemas.microsoft.com/office/powerpoint/2010/main" val="3978519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fld id="{453E6C7A-D75B-4C5A-9CFD-428D2DF21120}" type="datetime1">
              <a:rPr lang="en-US" smtClean="0"/>
              <a:t>11/27/2015</a:t>
            </a:fld>
            <a:endParaRPr lang="en-US" dirty="0"/>
          </a:p>
        </p:txBody>
      </p:sp>
    </p:spTree>
    <p:extLst>
      <p:ext uri="{BB962C8B-B14F-4D97-AF65-F5344CB8AC3E}">
        <p14:creationId xmlns:p14="http://schemas.microsoft.com/office/powerpoint/2010/main" val="2013369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dirty="0" smtClean="0"/>
              <a:t>Dependent does not have health insurance</a:t>
            </a:r>
          </a:p>
          <a:p>
            <a:pPr marL="628650" lvl="1" indent="-171450">
              <a:buFont typeface="Arial" panose="020B0604020202020204" pitchFamily="34" charset="0"/>
              <a:buChar char="•"/>
            </a:pPr>
            <a:r>
              <a:rPr lang="en-US" dirty="0" smtClean="0"/>
              <a:t>Does not affect NJ</a:t>
            </a:r>
            <a:r>
              <a:rPr lang="en-US" baseline="0" dirty="0" smtClean="0"/>
              <a:t> tax calculations</a:t>
            </a:r>
          </a:p>
          <a:p>
            <a:pPr marL="628650" lvl="1" indent="-171450">
              <a:buFont typeface="Arial" panose="020B0604020202020204" pitchFamily="34" charset="0"/>
              <a:buChar char="•"/>
            </a:pPr>
            <a:r>
              <a:rPr lang="en-US" baseline="0" dirty="0" smtClean="0"/>
              <a:t>May be used by state to encourage participation in NJ child health care programs</a:t>
            </a:r>
            <a:endParaRPr lang="en-US" dirty="0" smtClean="0"/>
          </a:p>
          <a:p>
            <a:pPr marL="171450" lvl="0" indent="-171450">
              <a:buFont typeface="Arial" panose="020B0604020202020204" pitchFamily="34" charset="0"/>
              <a:buChar char="•"/>
            </a:pPr>
            <a:endParaRPr lang="en-US" dirty="0" smtClean="0"/>
          </a:p>
          <a:p>
            <a:pPr marL="0" lvl="0" indent="0">
              <a:buFont typeface="Arial" panose="020B0604020202020204" pitchFamily="34" charset="0"/>
              <a:buChar char="•"/>
            </a:pPr>
            <a:r>
              <a:rPr lang="en-US" dirty="0" smtClean="0"/>
              <a:t> No need to list Code 0 persons on NJ return if TP does not qualify for EIC</a:t>
            </a:r>
          </a:p>
          <a:p>
            <a:pPr marL="0" lvl="0" indent="0">
              <a:buFont typeface="Arial" panose="020B0604020202020204" pitchFamily="34" charset="0"/>
              <a:buChar char="•"/>
            </a:pPr>
            <a:endParaRPr lang="en-US" dirty="0" smtClean="0"/>
          </a:p>
          <a:p>
            <a:pPr marL="0" lvl="0" indent="0">
              <a:buFont typeface="Arial" panose="020B0604020202020204" pitchFamily="34" charset="0"/>
              <a:buChar char="•"/>
            </a:pPr>
            <a:r>
              <a:rPr lang="en-US" dirty="0" smtClean="0"/>
              <a:t> Amount of Federal EIC is based on number of qualifying children; NJ</a:t>
            </a:r>
            <a:r>
              <a:rPr lang="en-US" baseline="0" dirty="0" smtClean="0"/>
              <a:t> EITC amount is based on a percentage of Federal EIC. If a non-dependent </a:t>
            </a:r>
            <a:r>
              <a:rPr lang="en-US" dirty="0" smtClean="0"/>
              <a:t>Code 0 child</a:t>
            </a:r>
            <a:r>
              <a:rPr lang="en-US" baseline="0" dirty="0" smtClean="0"/>
              <a:t> is a qualifying child</a:t>
            </a:r>
            <a:r>
              <a:rPr lang="en-US" dirty="0" smtClean="0"/>
              <a:t> for Federal EIC but is not listed on NJ return, the NJ EITC amount will appear to be incorrect.  This situation will almost certainly guarantee an investigation by the NJ Division of Taxation.  Taxpayer will receive a letter asking</a:t>
            </a:r>
            <a:r>
              <a:rPr lang="en-US" baseline="0" dirty="0" smtClean="0"/>
              <a:t> for clarification.  There will be</a:t>
            </a:r>
            <a:r>
              <a:rPr lang="en-US" dirty="0" smtClean="0"/>
              <a:t> a delay in receiving refund</a:t>
            </a:r>
          </a:p>
          <a:p>
            <a:endParaRPr lang="en-US" dirty="0"/>
          </a:p>
        </p:txBody>
      </p:sp>
      <p:sp>
        <p:nvSpPr>
          <p:cNvPr id="4" name="Slide Number Placeholder 3"/>
          <p:cNvSpPr>
            <a:spLocks noGrp="1"/>
          </p:cNvSpPr>
          <p:nvPr>
            <p:ph type="sldNum" sz="quarter" idx="10"/>
          </p:nvPr>
        </p:nvSpPr>
        <p:spPr/>
        <p:txBody>
          <a:bodyPr/>
          <a:lstStyle/>
          <a:p>
            <a:pPr>
              <a:defRPr/>
            </a:pPr>
            <a:fld id="{18AC0631-5CCB-4E03-ABA8-3BD1C9E8C2C2}" type="slidenum">
              <a:rPr lang="en-US" altLang="en-US" smtClean="0"/>
              <a:pPr>
                <a:defRPr/>
              </a:pPr>
              <a:t>5</a:t>
            </a:fld>
            <a:endParaRPr lang="en-US" altLang="en-US"/>
          </a:p>
        </p:txBody>
      </p:sp>
    </p:spTree>
    <p:extLst>
      <p:ext uri="{BB962C8B-B14F-4D97-AF65-F5344CB8AC3E}">
        <p14:creationId xmlns:p14="http://schemas.microsoft.com/office/powerpoint/2010/main" val="20787026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buFont typeface="Arial" pitchFamily="34" charset="0"/>
              <a:buChar char="•"/>
              <a:defRPr/>
            </a:pPr>
            <a:r>
              <a:rPr lang="en-US" dirty="0" smtClean="0"/>
              <a:t> Must use override on each field separately</a:t>
            </a:r>
          </a:p>
          <a:p>
            <a:pPr>
              <a:buFont typeface="Arial" pitchFamily="34" charset="0"/>
              <a:buChar char="•"/>
              <a:defRPr/>
            </a:pPr>
            <a:endParaRPr lang="en-US" dirty="0" smtClean="0"/>
          </a:p>
          <a:p>
            <a:pPr>
              <a:buFont typeface="Arial" pitchFamily="34" charset="0"/>
              <a:buChar char="•"/>
              <a:defRPr/>
            </a:pPr>
            <a:r>
              <a:rPr lang="en-US" dirty="0" smtClean="0"/>
              <a:t> If counselor is not allowed to do overrides, must ask ERO for help</a:t>
            </a:r>
            <a:endParaRPr lang="en-US" dirty="0"/>
          </a:p>
        </p:txBody>
      </p:sp>
      <p:sp>
        <p:nvSpPr>
          <p:cNvPr id="324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8C0754C-9AB6-44FE-8952-0FBDF7A658E9}" type="slidenum">
              <a:rPr lang="en-US" altLang="en-US" sz="1400"/>
              <a:pPr>
                <a:spcBef>
                  <a:spcPct val="0"/>
                </a:spcBef>
              </a:pPr>
              <a:t>6</a:t>
            </a:fld>
            <a:endParaRPr lang="en-US" altLang="en-US" sz="1400"/>
          </a:p>
        </p:txBody>
      </p:sp>
    </p:spTree>
    <p:extLst>
      <p:ext uri="{BB962C8B-B14F-4D97-AF65-F5344CB8AC3E}">
        <p14:creationId xmlns:p14="http://schemas.microsoft.com/office/powerpoint/2010/main" val="839221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AC0631-5CCB-4E03-ABA8-3BD1C9E8C2C2}" type="slidenum">
              <a:rPr lang="en-US" altLang="en-US" smtClean="0"/>
              <a:pPr>
                <a:defRPr/>
              </a:pPr>
              <a:t>7</a:t>
            </a:fld>
            <a:endParaRPr lang="en-US" altLang="en-US"/>
          </a:p>
        </p:txBody>
      </p:sp>
    </p:spTree>
    <p:extLst>
      <p:ext uri="{BB962C8B-B14F-4D97-AF65-F5344CB8AC3E}">
        <p14:creationId xmlns:p14="http://schemas.microsoft.com/office/powerpoint/2010/main" val="30663565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buFont typeface="Arial" pitchFamily="34" charset="0"/>
              <a:buNone/>
              <a:defRPr/>
            </a:pPr>
            <a:endParaRPr lang="en-US" dirty="0" smtClean="0"/>
          </a:p>
        </p:txBody>
      </p:sp>
      <p:sp>
        <p:nvSpPr>
          <p:cNvPr id="324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8C0754C-9AB6-44FE-8952-0FBDF7A658E9}" type="slidenum">
              <a:rPr lang="en-US" altLang="en-US" sz="1400"/>
              <a:pPr>
                <a:spcBef>
                  <a:spcPct val="0"/>
                </a:spcBef>
              </a:pPr>
              <a:t>8</a:t>
            </a:fld>
            <a:endParaRPr lang="en-US" altLang="en-US" sz="1400"/>
          </a:p>
        </p:txBody>
      </p:sp>
    </p:spTree>
    <p:extLst>
      <p:ext uri="{BB962C8B-B14F-4D97-AF65-F5344CB8AC3E}">
        <p14:creationId xmlns:p14="http://schemas.microsoft.com/office/powerpoint/2010/main" val="40902577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fld id="{FCF6CCD9-515E-49EC-AA01-1290C55EAD8A}" type="datetime1">
              <a:rPr lang="en-US" smtClean="0"/>
              <a:t>11/27/2015</a:t>
            </a:fld>
            <a:endParaRPr lang="en-US" dirty="0"/>
          </a:p>
        </p:txBody>
      </p:sp>
    </p:spTree>
    <p:extLst>
      <p:ext uri="{BB962C8B-B14F-4D97-AF65-F5344CB8AC3E}">
        <p14:creationId xmlns:p14="http://schemas.microsoft.com/office/powerpoint/2010/main" val="1710828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6778"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smtClean="0">
                <a:latin typeface="Calibri" pitchFamily="34"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smtClean="0">
                  <a:latin typeface="Calibri" pitchFamily="34"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smtClean="0">
                  <a:latin typeface="Calibri" pitchFamily="34"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a:noFill/>
              </a:ln>
              <a:extLst/>
            </p:spPr>
            <p:txBody>
              <a:bodyPr wrap="none" anchor="ctr">
                <a:normAutofit fontScale="70000" lnSpcReduction="20000"/>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smtClean="0">
                  <a:latin typeface="Calibri" pitchFamily="34"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a:p>
            </p:txBody>
          </p:sp>
        </p:grpSp>
      </p:grpSp>
      <p:sp>
        <p:nvSpPr>
          <p:cNvPr id="1122315" name="Rectangle 7"/>
          <p:cNvSpPr>
            <a:spLocks noGrp="1" noChangeArrowheads="1"/>
          </p:cNvSpPr>
          <p:nvPr>
            <p:ph type="ctrTitle"/>
          </p:nvPr>
        </p:nvSpPr>
        <p:spPr>
          <a:xfrm>
            <a:off x="990600" y="2130425"/>
            <a:ext cx="7772400" cy="1470025"/>
          </a:xfrm>
        </p:spPr>
        <p:txBody>
          <a:bodyPr/>
          <a:lstStyle>
            <a:lvl1pPr algn="ctr">
              <a:defRPr/>
            </a:lvl1pPr>
          </a:lstStyle>
          <a:p>
            <a:r>
              <a:rPr lang="en-US" smtClean="0"/>
              <a:t>Click to edit Master title style</a:t>
            </a:r>
            <a:endParaRPr lang="en-US"/>
          </a:p>
        </p:txBody>
      </p:sp>
      <p:sp>
        <p:nvSpPr>
          <p:cNvPr id="1122316" name="Rectangle 8"/>
          <p:cNvSpPr>
            <a:spLocks noGrp="1" noChangeArrowheads="1"/>
          </p:cNvSpPr>
          <p:nvPr>
            <p:ph type="subTitle" idx="1"/>
          </p:nvPr>
        </p:nvSpPr>
        <p:spPr>
          <a:xfrm>
            <a:off x="1143000" y="3810000"/>
            <a:ext cx="7467600" cy="1981200"/>
          </a:xfrm>
        </p:spPr>
        <p:txBody>
          <a:bodyPr/>
          <a:lstStyle>
            <a:lvl1pPr marL="0" indent="0" algn="ctr">
              <a:buFont typeface="Wingdings" pitchFamily="2" charset="2"/>
              <a:buNone/>
              <a:defRPr/>
            </a:lvl1pPr>
          </a:lstStyle>
          <a:p>
            <a:r>
              <a:rPr lang="en-US" smtClean="0"/>
              <a:t>Click to edit Master subtitle style</a:t>
            </a:r>
            <a:endParaRPr lang="en-US" dirty="0"/>
          </a:p>
        </p:txBody>
      </p:sp>
      <p:sp>
        <p:nvSpPr>
          <p:cNvPr id="13" name="Rectangle 9"/>
          <p:cNvSpPr>
            <a:spLocks noGrp="1" noChangeArrowheads="1"/>
          </p:cNvSpPr>
          <p:nvPr>
            <p:ph type="dt" sz="half" idx="10"/>
          </p:nvPr>
        </p:nvSpPr>
        <p:spPr>
          <a:xfrm>
            <a:off x="457200" y="6400800"/>
            <a:ext cx="1984375" cy="301625"/>
          </a:xfrm>
        </p:spPr>
        <p:txBody>
          <a:bodyPr/>
          <a:lstStyle>
            <a:lvl1pPr>
              <a:defRPr/>
            </a:lvl1pPr>
          </a:lstStyle>
          <a:p>
            <a:pPr>
              <a:defRPr/>
            </a:pPr>
            <a:r>
              <a:rPr lang="en-US" smtClean="0"/>
              <a:t>11-22-2015</a:t>
            </a:r>
            <a:endParaRPr lang="en-US"/>
          </a:p>
        </p:txBody>
      </p:sp>
      <p:sp>
        <p:nvSpPr>
          <p:cNvPr id="15" name="Rectangle 11"/>
          <p:cNvSpPr>
            <a:spLocks noGrp="1" noChangeArrowheads="1"/>
          </p:cNvSpPr>
          <p:nvPr>
            <p:ph type="sldNum" sz="quarter" idx="12"/>
          </p:nvPr>
        </p:nvSpPr>
        <p:spPr>
          <a:xfrm>
            <a:off x="6781800" y="6400800"/>
            <a:ext cx="1901825" cy="301625"/>
          </a:xfrm>
        </p:spPr>
        <p:txBody>
          <a:bodyPr/>
          <a:lstStyle>
            <a:lvl1pPr>
              <a:defRPr smtClean="0"/>
            </a:lvl1pPr>
          </a:lstStyle>
          <a:p>
            <a:pPr>
              <a:defRPr/>
            </a:pPr>
            <a:fld id="{0727517F-B0C9-4C90-880D-F755826661DE}" type="slidenum">
              <a:rPr lang="en-US" altLang="en-US"/>
              <a:pPr>
                <a:defRPr/>
              </a:pPr>
              <a:t>‹#›</a:t>
            </a:fld>
            <a:endParaRPr lang="en-US" altLang="en-US"/>
          </a:p>
        </p:txBody>
      </p:sp>
      <p:sp>
        <p:nvSpPr>
          <p:cNvPr id="16"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NJ TAX TY2014 v2</a:t>
            </a:r>
            <a:endParaRPr lang="en-US"/>
          </a:p>
        </p:txBody>
      </p:sp>
    </p:spTree>
    <p:extLst>
      <p:ext uri="{BB962C8B-B14F-4D97-AF65-F5344CB8AC3E}">
        <p14:creationId xmlns:p14="http://schemas.microsoft.com/office/powerpoint/2010/main" val="3570349877"/>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9"/>
          <p:cNvSpPr>
            <a:spLocks noGrp="1" noChangeArrowheads="1"/>
          </p:cNvSpPr>
          <p:nvPr>
            <p:ph type="dt" sz="half" idx="10"/>
          </p:nvPr>
        </p:nvSpPr>
        <p:spPr>
          <a:ln/>
        </p:spPr>
        <p:txBody>
          <a:bodyPr/>
          <a:lstStyle>
            <a:lvl1pPr>
              <a:defRPr/>
            </a:lvl1pPr>
          </a:lstStyle>
          <a:p>
            <a:pPr>
              <a:defRPr/>
            </a:pPr>
            <a:r>
              <a:rPr lang="en-US" smtClean="0"/>
              <a:t>11-22-2015</a:t>
            </a:r>
            <a:endParaRPr lang="en-US"/>
          </a:p>
        </p:txBody>
      </p:sp>
      <p:sp>
        <p:nvSpPr>
          <p:cNvPr id="5" name="Rectangle 11"/>
          <p:cNvSpPr>
            <a:spLocks noGrp="1" noChangeArrowheads="1"/>
          </p:cNvSpPr>
          <p:nvPr>
            <p:ph type="sldNum" sz="quarter" idx="11"/>
          </p:nvPr>
        </p:nvSpPr>
        <p:spPr>
          <a:ln/>
        </p:spPr>
        <p:txBody>
          <a:bodyPr/>
          <a:lstStyle>
            <a:lvl1pPr>
              <a:defRPr/>
            </a:lvl1pPr>
          </a:lstStyle>
          <a:p>
            <a:pPr>
              <a:defRPr/>
            </a:pPr>
            <a:fld id="{627FCEAF-D0D5-4D38-A667-05E01D81FA01}" type="slidenum">
              <a:rPr lang="en-US" altLang="en-US"/>
              <a:pPr>
                <a:defRPr/>
              </a:pPr>
              <a:t>‹#›</a:t>
            </a:fld>
            <a:endParaRPr lang="en-US" altLang="en-US"/>
          </a:p>
        </p:txBody>
      </p:sp>
      <p:sp>
        <p:nvSpPr>
          <p:cNvPr id="7"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NJ TAX TY2014 v2</a:t>
            </a:r>
            <a:endParaRPr lang="en-US"/>
          </a:p>
        </p:txBody>
      </p:sp>
    </p:spTree>
    <p:extLst>
      <p:ext uri="{BB962C8B-B14F-4D97-AF65-F5344CB8AC3E}">
        <p14:creationId xmlns:p14="http://schemas.microsoft.com/office/powerpoint/2010/main" val="1891269827"/>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r>
              <a:rPr lang="en-US" smtClean="0"/>
              <a:t>11-22-2015</a:t>
            </a:r>
            <a:endParaRPr lang="en-US"/>
          </a:p>
        </p:txBody>
      </p:sp>
      <p:sp>
        <p:nvSpPr>
          <p:cNvPr id="5" name="Rectangle 11"/>
          <p:cNvSpPr>
            <a:spLocks noGrp="1" noChangeArrowheads="1"/>
          </p:cNvSpPr>
          <p:nvPr>
            <p:ph type="sldNum" sz="quarter" idx="11"/>
          </p:nvPr>
        </p:nvSpPr>
        <p:spPr>
          <a:ln/>
        </p:spPr>
        <p:txBody>
          <a:bodyPr/>
          <a:lstStyle>
            <a:lvl1pPr>
              <a:defRPr/>
            </a:lvl1pPr>
          </a:lstStyle>
          <a:p>
            <a:pPr>
              <a:defRPr/>
            </a:pPr>
            <a:fld id="{F090375F-B8A6-4F0B-AF0F-67C01E428B6A}" type="slidenum">
              <a:rPr lang="en-US" altLang="en-US"/>
              <a:pPr>
                <a:defRPr/>
              </a:pPr>
              <a:t>‹#›</a:t>
            </a:fld>
            <a:endParaRPr lang="en-US" altLang="en-US"/>
          </a:p>
        </p:txBody>
      </p:sp>
      <p:sp>
        <p:nvSpPr>
          <p:cNvPr id="7"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NJ TAX TY2014 v2</a:t>
            </a:r>
            <a:endParaRPr lang="en-US"/>
          </a:p>
        </p:txBody>
      </p:sp>
    </p:spTree>
    <p:extLst>
      <p:ext uri="{BB962C8B-B14F-4D97-AF65-F5344CB8AC3E}">
        <p14:creationId xmlns:p14="http://schemas.microsoft.com/office/powerpoint/2010/main" val="1206856689"/>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002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r>
              <a:rPr lang="en-US" smtClean="0"/>
              <a:t>11-22-2015</a:t>
            </a:r>
            <a:endParaRPr lang="en-US"/>
          </a:p>
        </p:txBody>
      </p:sp>
      <p:sp>
        <p:nvSpPr>
          <p:cNvPr id="6" name="Rectangle 11"/>
          <p:cNvSpPr>
            <a:spLocks noGrp="1" noChangeArrowheads="1"/>
          </p:cNvSpPr>
          <p:nvPr>
            <p:ph type="sldNum" sz="quarter" idx="11"/>
          </p:nvPr>
        </p:nvSpPr>
        <p:spPr>
          <a:ln/>
        </p:spPr>
        <p:txBody>
          <a:bodyPr/>
          <a:lstStyle>
            <a:lvl1pPr>
              <a:defRPr/>
            </a:lvl1pPr>
          </a:lstStyle>
          <a:p>
            <a:pPr>
              <a:defRPr/>
            </a:pPr>
            <a:fld id="{7956E920-DF7C-4C6D-8A19-8D6C407D84EE}"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NJ TAX TY2014 v2</a:t>
            </a:r>
            <a:endParaRPr lang="en-US"/>
          </a:p>
        </p:txBody>
      </p:sp>
    </p:spTree>
    <p:extLst>
      <p:ext uri="{BB962C8B-B14F-4D97-AF65-F5344CB8AC3E}">
        <p14:creationId xmlns:p14="http://schemas.microsoft.com/office/powerpoint/2010/main" val="2241180908"/>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3962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3962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724400" y="1535113"/>
            <a:ext cx="3962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4400" y="2174875"/>
            <a:ext cx="3962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r>
              <a:rPr lang="en-US" smtClean="0"/>
              <a:t>11-22-2015</a:t>
            </a:r>
            <a:endParaRPr lang="en-US"/>
          </a:p>
        </p:txBody>
      </p:sp>
      <p:sp>
        <p:nvSpPr>
          <p:cNvPr id="8" name="Rectangle 11"/>
          <p:cNvSpPr>
            <a:spLocks noGrp="1" noChangeArrowheads="1"/>
          </p:cNvSpPr>
          <p:nvPr>
            <p:ph type="sldNum" sz="quarter" idx="11"/>
          </p:nvPr>
        </p:nvSpPr>
        <p:spPr>
          <a:ln/>
        </p:spPr>
        <p:txBody>
          <a:bodyPr/>
          <a:lstStyle>
            <a:lvl1pPr>
              <a:defRPr/>
            </a:lvl1pPr>
          </a:lstStyle>
          <a:p>
            <a:pPr>
              <a:defRPr/>
            </a:pPr>
            <a:fld id="{A38D6082-F22A-4734-8099-26DC72D35DD8}" type="slidenum">
              <a:rPr lang="en-US" altLang="en-US"/>
              <a:pPr>
                <a:defRPr/>
              </a:pPr>
              <a:t>‹#›</a:t>
            </a:fld>
            <a:endParaRPr lang="en-US" altLang="en-US"/>
          </a:p>
        </p:txBody>
      </p:sp>
      <p:sp>
        <p:nvSpPr>
          <p:cNvPr id="10" name="Footer Placeholder 1"/>
          <p:cNvSpPr>
            <a:spLocks noGrp="1"/>
          </p:cNvSpPr>
          <p:nvPr>
            <p:ph type="ftr" sz="quarter" idx="12"/>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NJ TAX TY2014 v2</a:t>
            </a:r>
            <a:endParaRPr lang="en-US"/>
          </a:p>
        </p:txBody>
      </p:sp>
    </p:spTree>
    <p:extLst>
      <p:ext uri="{BB962C8B-B14F-4D97-AF65-F5344CB8AC3E}">
        <p14:creationId xmlns:p14="http://schemas.microsoft.com/office/powerpoint/2010/main" val="1879231814"/>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r>
              <a:rPr lang="en-US" smtClean="0"/>
              <a:t>11-22-2015</a:t>
            </a:r>
            <a:endParaRPr lang="en-US"/>
          </a:p>
        </p:txBody>
      </p:sp>
      <p:sp>
        <p:nvSpPr>
          <p:cNvPr id="4" name="Rectangle 11"/>
          <p:cNvSpPr>
            <a:spLocks noGrp="1" noChangeArrowheads="1"/>
          </p:cNvSpPr>
          <p:nvPr>
            <p:ph type="sldNum" sz="quarter" idx="11"/>
          </p:nvPr>
        </p:nvSpPr>
        <p:spPr>
          <a:ln/>
        </p:spPr>
        <p:txBody>
          <a:bodyPr/>
          <a:lstStyle>
            <a:lvl1pPr>
              <a:defRPr/>
            </a:lvl1pPr>
          </a:lstStyle>
          <a:p>
            <a:pPr>
              <a:defRPr/>
            </a:pPr>
            <a:fld id="{55728B97-D0F9-43B3-BCA0-A49776DBC85D}" type="slidenum">
              <a:rPr lang="en-US" altLang="en-US"/>
              <a:pPr>
                <a:defRPr/>
              </a:pPr>
              <a:t>‹#›</a:t>
            </a:fld>
            <a:endParaRPr lang="en-US" altLang="en-US"/>
          </a:p>
        </p:txBody>
      </p:sp>
      <p:sp>
        <p:nvSpPr>
          <p:cNvPr id="6"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NJ TAX TY2014 v2</a:t>
            </a:r>
            <a:endParaRPr lang="en-US"/>
          </a:p>
        </p:txBody>
      </p:sp>
    </p:spTree>
    <p:extLst>
      <p:ext uri="{BB962C8B-B14F-4D97-AF65-F5344CB8AC3E}">
        <p14:creationId xmlns:p14="http://schemas.microsoft.com/office/powerpoint/2010/main" val="3914779533"/>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r>
              <a:rPr lang="en-US" smtClean="0"/>
              <a:t>11-22-2015</a:t>
            </a:r>
            <a:endParaRPr lang="en-US"/>
          </a:p>
        </p:txBody>
      </p:sp>
      <p:sp>
        <p:nvSpPr>
          <p:cNvPr id="3" name="Rectangle 11"/>
          <p:cNvSpPr>
            <a:spLocks noGrp="1" noChangeArrowheads="1"/>
          </p:cNvSpPr>
          <p:nvPr>
            <p:ph type="sldNum" sz="quarter" idx="11"/>
          </p:nvPr>
        </p:nvSpPr>
        <p:spPr>
          <a:ln/>
        </p:spPr>
        <p:txBody>
          <a:bodyPr/>
          <a:lstStyle>
            <a:lvl1pPr>
              <a:defRPr/>
            </a:lvl1pPr>
          </a:lstStyle>
          <a:p>
            <a:pPr>
              <a:defRPr/>
            </a:pPr>
            <a:fld id="{35EE5FE8-0449-4FAB-9024-CDB22BDA78C5}" type="slidenum">
              <a:rPr lang="en-US" altLang="en-US"/>
              <a:pPr>
                <a:defRPr/>
              </a:pPr>
              <a:t>‹#›</a:t>
            </a:fld>
            <a:endParaRPr lang="en-US" altLang="en-US"/>
          </a:p>
        </p:txBody>
      </p:sp>
      <p:sp>
        <p:nvSpPr>
          <p:cNvPr id="5"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NJ TAX TY2014 v2</a:t>
            </a:r>
            <a:endParaRPr lang="en-US"/>
          </a:p>
        </p:txBody>
      </p:sp>
    </p:spTree>
    <p:extLst>
      <p:ext uri="{BB962C8B-B14F-4D97-AF65-F5344CB8AC3E}">
        <p14:creationId xmlns:p14="http://schemas.microsoft.com/office/powerpoint/2010/main" val="3180807507"/>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smtClean="0"/>
              <a:t>11-22-2015</a:t>
            </a:r>
            <a:endParaRPr lang="en-US"/>
          </a:p>
        </p:txBody>
      </p:sp>
      <p:sp>
        <p:nvSpPr>
          <p:cNvPr id="6" name="Rectangle 11"/>
          <p:cNvSpPr>
            <a:spLocks noGrp="1" noChangeArrowheads="1"/>
          </p:cNvSpPr>
          <p:nvPr>
            <p:ph type="sldNum" sz="quarter" idx="11"/>
          </p:nvPr>
        </p:nvSpPr>
        <p:spPr>
          <a:ln/>
        </p:spPr>
        <p:txBody>
          <a:bodyPr/>
          <a:lstStyle>
            <a:lvl1pPr>
              <a:defRPr/>
            </a:lvl1pPr>
          </a:lstStyle>
          <a:p>
            <a:pPr>
              <a:defRPr/>
            </a:pPr>
            <a:fld id="{81B633AC-A754-4F92-AB1E-2CFB9C6A74F6}"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NJ TAX TY2014 v2</a:t>
            </a:r>
            <a:endParaRPr lang="en-US"/>
          </a:p>
        </p:txBody>
      </p:sp>
    </p:spTree>
    <p:extLst>
      <p:ext uri="{BB962C8B-B14F-4D97-AF65-F5344CB8AC3E}">
        <p14:creationId xmlns:p14="http://schemas.microsoft.com/office/powerpoint/2010/main" val="1770462054"/>
      </p:ext>
    </p:extLst>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smtClean="0"/>
              <a:t>11-22-2015</a:t>
            </a:r>
            <a:endParaRPr lang="en-US"/>
          </a:p>
        </p:txBody>
      </p:sp>
      <p:sp>
        <p:nvSpPr>
          <p:cNvPr id="6" name="Rectangle 11"/>
          <p:cNvSpPr>
            <a:spLocks noGrp="1" noChangeArrowheads="1"/>
          </p:cNvSpPr>
          <p:nvPr>
            <p:ph type="sldNum" sz="quarter" idx="11"/>
          </p:nvPr>
        </p:nvSpPr>
        <p:spPr>
          <a:ln/>
        </p:spPr>
        <p:txBody>
          <a:bodyPr/>
          <a:lstStyle>
            <a:lvl1pPr>
              <a:defRPr/>
            </a:lvl1pPr>
          </a:lstStyle>
          <a:p>
            <a:pPr>
              <a:defRPr/>
            </a:pPr>
            <a:fld id="{4B166F7D-5E7B-4F84-9233-B1E5EC7A2025}"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NJ TAX TY2014 v2</a:t>
            </a:r>
            <a:endParaRPr lang="en-US"/>
          </a:p>
        </p:txBody>
      </p:sp>
    </p:spTree>
    <p:extLst>
      <p:ext uri="{BB962C8B-B14F-4D97-AF65-F5344CB8AC3E}">
        <p14:creationId xmlns:p14="http://schemas.microsoft.com/office/powerpoint/2010/main" val="916924721"/>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1032" name="Rectangle 3"/>
            <p:cNvSpPr>
              <a:spLocks noChangeArrowheads="1"/>
            </p:cNvSpPr>
            <p:nvPr/>
          </p:nvSpPr>
          <p:spPr bwMode="auto">
            <a:xfrm>
              <a:off x="0" y="0"/>
              <a:ext cx="384" cy="3072"/>
            </a:xfrm>
            <a:prstGeom prst="rect">
              <a:avLst/>
            </a:prstGeom>
            <a:solidFill>
              <a:schemeClr val="accent1"/>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smtClean="0">
                <a:latin typeface="Calibri" pitchFamily="34" charset="0"/>
              </a:endParaRPr>
            </a:p>
          </p:txBody>
        </p:sp>
        <p:grpSp>
          <p:nvGrpSpPr>
            <p:cNvPr id="1033" name="Group 4"/>
            <p:cNvGrpSpPr>
              <a:grpSpLocks/>
            </p:cNvGrpSpPr>
            <p:nvPr/>
          </p:nvGrpSpPr>
          <p:grpSpPr bwMode="auto">
            <a:xfrm>
              <a:off x="240" y="893"/>
              <a:ext cx="5232" cy="115"/>
              <a:chOff x="240" y="893"/>
              <a:chExt cx="5232" cy="115"/>
            </a:xfrm>
          </p:grpSpPr>
          <p:sp>
            <p:nvSpPr>
              <p:cNvPr id="1034" name="Rectangle 5"/>
              <p:cNvSpPr>
                <a:spLocks noChangeArrowheads="1"/>
              </p:cNvSpPr>
              <p:nvPr/>
            </p:nvSpPr>
            <p:spPr bwMode="auto">
              <a:xfrm>
                <a:off x="4320" y="893"/>
                <a:ext cx="1152" cy="115"/>
              </a:xfrm>
              <a:prstGeom prst="rect">
                <a:avLst/>
              </a:prstGeom>
              <a:solidFill>
                <a:schemeClr val="folHlink"/>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smtClean="0">
                  <a:latin typeface="Calibri" pitchFamily="34" charset="0"/>
                </a:endParaRPr>
              </a:p>
            </p:txBody>
          </p:sp>
          <p:sp>
            <p:nvSpPr>
              <p:cNvPr id="1035" name="Line 6"/>
              <p:cNvSpPr>
                <a:spLocks noChangeShapeType="1"/>
              </p:cNvSpPr>
              <p:nvPr/>
            </p:nvSpPr>
            <p:spPr bwMode="auto">
              <a:xfrm>
                <a:off x="240" y="941"/>
                <a:ext cx="5232"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027" name="Rectangle 7"/>
          <p:cNvSpPr>
            <a:spLocks noGrp="1" noChangeArrowheads="1"/>
          </p:cNvSpPr>
          <p:nvPr>
            <p:ph type="title"/>
          </p:nvPr>
        </p:nvSpPr>
        <p:spPr bwMode="auto">
          <a:xfrm>
            <a:off x="609600" y="277813"/>
            <a:ext cx="807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a:r>
              <a:rPr lang="en-US" altLang="en-US" smtClean="0"/>
              <a:t>Click to edit Master title style</a:t>
            </a:r>
            <a:endParaRPr lang="en-US" altLang="en-US" dirty="0" smtClean="0"/>
          </a:p>
        </p:txBody>
      </p:sp>
      <p:sp>
        <p:nvSpPr>
          <p:cNvPr id="1028" name="Rectangle 8"/>
          <p:cNvSpPr>
            <a:spLocks noGrp="1" noChangeArrowheads="1"/>
          </p:cNvSpPr>
          <p:nvPr>
            <p:ph type="body" idx="1"/>
          </p:nvPr>
        </p:nvSpPr>
        <p:spPr bwMode="auto">
          <a:xfrm>
            <a:off x="609600" y="1600200"/>
            <a:ext cx="807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58057" name="Rectangle 9"/>
          <p:cNvSpPr>
            <a:spLocks noGrp="1" noChangeArrowheads="1"/>
          </p:cNvSpPr>
          <p:nvPr>
            <p:ph type="dt" sz="half" idx="2"/>
          </p:nvPr>
        </p:nvSpPr>
        <p:spPr bwMode="auto">
          <a:xfrm>
            <a:off x="457200" y="6400800"/>
            <a:ext cx="1981200" cy="3016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1" hangingPunct="1">
              <a:defRPr sz="1000">
                <a:latin typeface="+mn-lt"/>
                <a:cs typeface="Arial" charset="0"/>
              </a:defRPr>
            </a:lvl1pPr>
          </a:lstStyle>
          <a:p>
            <a:pPr>
              <a:defRPr/>
            </a:pPr>
            <a:r>
              <a:rPr lang="en-US" smtClean="0"/>
              <a:t>11-22-2015</a:t>
            </a:r>
            <a:endParaRPr lang="en-US"/>
          </a:p>
        </p:txBody>
      </p:sp>
      <p:sp>
        <p:nvSpPr>
          <p:cNvPr id="258059" name="Rectangle 11"/>
          <p:cNvSpPr>
            <a:spLocks noGrp="1" noChangeArrowheads="1"/>
          </p:cNvSpPr>
          <p:nvPr>
            <p:ph type="sldNum" sz="quarter" idx="4"/>
          </p:nvPr>
        </p:nvSpPr>
        <p:spPr bwMode="auto">
          <a:xfrm>
            <a:off x="6781800" y="6400800"/>
            <a:ext cx="19050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1" hangingPunct="1">
              <a:defRPr sz="1000" smtClean="0">
                <a:latin typeface="+mn-lt"/>
                <a:cs typeface="Arial" panose="020B0604020202020204" pitchFamily="34" charset="0"/>
              </a:defRPr>
            </a:lvl1pPr>
          </a:lstStyle>
          <a:p>
            <a:pPr>
              <a:defRPr/>
            </a:pPr>
            <a:fld id="{7DBD8DE5-9380-4B70-8F1A-AEF6BC3E3575}" type="slidenum">
              <a:rPr lang="en-US" altLang="en-US" smtClean="0"/>
              <a:pPr>
                <a:defRPr/>
              </a:pPr>
              <a:t>‹#›</a:t>
            </a:fld>
            <a:endParaRPr lang="en-US" altLang="en-US"/>
          </a:p>
        </p:txBody>
      </p:sp>
      <p:sp>
        <p:nvSpPr>
          <p:cNvPr id="1031" name="Line 12"/>
          <p:cNvSpPr>
            <a:spLocks noChangeShapeType="1"/>
          </p:cNvSpPr>
          <p:nvPr/>
        </p:nvSpPr>
        <p:spPr bwMode="auto">
          <a:xfrm>
            <a:off x="0" y="4876800"/>
            <a:ext cx="609600"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NJ TAX TY2014 v2</a:t>
            </a:r>
            <a:endParaRPr lang="en-US"/>
          </a:p>
        </p:txBody>
      </p:sp>
    </p:spTree>
  </p:cSld>
  <p:clrMap bg1="lt1" tx1="dk1" bg2="lt2" tx2="dk2" accent1="accent1" accent2="accent2" accent3="accent3" accent4="accent4" accent5="accent5" accent6="accent6" hlink="hlink" folHlink="folHlink"/>
  <p:sldLayoutIdLst>
    <p:sldLayoutId id="2147485995" r:id="rId1"/>
    <p:sldLayoutId id="2147485982" r:id="rId2"/>
    <p:sldLayoutId id="2147485983" r:id="rId3"/>
    <p:sldLayoutId id="2147485984" r:id="rId4"/>
    <p:sldLayoutId id="2147485985" r:id="rId5"/>
    <p:sldLayoutId id="2147485986" r:id="rId6"/>
    <p:sldLayoutId id="2147485987" r:id="rId7"/>
    <p:sldLayoutId id="2147485988" r:id="rId8"/>
    <p:sldLayoutId id="2147485989" r:id="rId9"/>
  </p:sldLayoutIdLst>
  <p:transition/>
  <p:timing>
    <p:tnLst>
      <p:par>
        <p:cTn id="1" dur="indefinite" restart="never" nodeType="tmRoot"/>
      </p:par>
    </p:tnLst>
  </p:timing>
  <p:hf hdr="0"/>
  <p:txStyles>
    <p:titleStyle>
      <a:lvl1pPr algn="l" rtl="0" eaLnBrk="1" fontAlgn="base" hangingPunct="1">
        <a:spcBef>
          <a:spcPct val="0"/>
        </a:spcBef>
        <a:spcAft>
          <a:spcPct val="0"/>
        </a:spcAft>
        <a:defRPr sz="4200" b="1">
          <a:solidFill>
            <a:schemeClr val="tx2"/>
          </a:solidFill>
          <a:latin typeface="+mj-lt"/>
          <a:ea typeface="+mj-ea"/>
          <a:cs typeface="+mj-cs"/>
        </a:defRPr>
      </a:lvl1pPr>
      <a:lvl2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2pPr>
      <a:lvl3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3pPr>
      <a:lvl4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4pPr>
      <a:lvl5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5pPr>
      <a:lvl6pPr marL="4572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6pPr>
      <a:lvl7pPr marL="9144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7pPr>
      <a:lvl8pPr marL="13716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8pPr>
      <a:lvl9pPr marL="18288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9pPr>
    </p:titleStyle>
    <p:bodyStyle>
      <a:lvl1pPr marL="342900" indent="-342900" algn="l" rtl="0" eaLnBrk="1" fontAlgn="base" hangingPunct="1">
        <a:spcBef>
          <a:spcPct val="20000"/>
        </a:spcBef>
        <a:spcAft>
          <a:spcPct val="0"/>
        </a:spcAft>
        <a:buClr>
          <a:schemeClr val="folHlink"/>
        </a:buClr>
        <a:buSzPct val="90000"/>
        <a:buFont typeface="Wingdings" panose="05000000000000000000"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75000"/>
        <a:buFont typeface="Wingdings" panose="05000000000000000000" pitchFamily="2" charset="2"/>
        <a:buChar char="n"/>
        <a:defRPr sz="2800">
          <a:solidFill>
            <a:schemeClr val="tx1"/>
          </a:solidFill>
          <a:latin typeface="+mn-lt"/>
          <a:ea typeface="+mn-ea"/>
        </a:defRPr>
      </a:lvl2pPr>
      <a:lvl3pPr marL="1143000" indent="-228600" algn="l" rtl="0" eaLnBrk="1" fontAlgn="base" hangingPunct="1">
        <a:spcBef>
          <a:spcPct val="20000"/>
        </a:spcBef>
        <a:spcAft>
          <a:spcPct val="0"/>
        </a:spcAft>
        <a:buClr>
          <a:schemeClr val="folHlink"/>
        </a:buClr>
        <a:buSzPct val="55000"/>
        <a:buFont typeface="Wingdings" panose="05000000000000000000" pitchFamily="2" charset="2"/>
        <a:buChar char="n"/>
        <a:defRPr sz="2400">
          <a:solidFill>
            <a:schemeClr val="tx1"/>
          </a:solidFill>
          <a:latin typeface="+mn-lt"/>
          <a:ea typeface="+mn-ea"/>
        </a:defRPr>
      </a:lvl3pPr>
      <a:lvl4pPr marL="1600200" indent="-228600" algn="l" rtl="0" eaLnBrk="1" fontAlgn="base" hangingPunct="1">
        <a:spcBef>
          <a:spcPct val="20000"/>
        </a:spcBef>
        <a:spcAft>
          <a:spcPct val="0"/>
        </a:spcAft>
        <a:buClr>
          <a:schemeClr val="accent1"/>
        </a:buClr>
        <a:buFont typeface="Wingdings" panose="05000000000000000000" pitchFamily="2" charset="2"/>
        <a:buChar char="§"/>
        <a:defRPr sz="2000">
          <a:solidFill>
            <a:schemeClr val="tx1"/>
          </a:solidFill>
          <a:latin typeface="+mn-lt"/>
          <a:ea typeface="+mn-ea"/>
        </a:defRPr>
      </a:lvl4pPr>
      <a:lvl5pPr marL="2057400" indent="-228600" algn="l" rtl="0" eaLnBrk="1" fontAlgn="base" hangingPunct="1">
        <a:spcBef>
          <a:spcPct val="20000"/>
        </a:spcBef>
        <a:spcAft>
          <a:spcPct val="0"/>
        </a:spcAft>
        <a:buClr>
          <a:schemeClr val="accent1"/>
        </a:buClr>
        <a:buFont typeface="Wingdings" panose="05000000000000000000" pitchFamily="2" charset="2"/>
        <a:buChar char="§"/>
        <a:defRPr sz="2000">
          <a:solidFill>
            <a:schemeClr val="tx1"/>
          </a:solidFill>
          <a:latin typeface="+mn-lt"/>
          <a:ea typeface="+mn-ea"/>
        </a:defRPr>
      </a:lvl5pPr>
      <a:lvl6pPr marL="25146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tate.nj.us/treasury/taxatio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6"/>
          <p:cNvSpPr>
            <a:spLocks noGrp="1" noChangeArrowheads="1"/>
          </p:cNvSpPr>
          <p:nvPr>
            <p:ph type="ctrTitle"/>
          </p:nvPr>
        </p:nvSpPr>
        <p:spPr/>
        <p:txBody>
          <a:bodyPr/>
          <a:lstStyle/>
          <a:p>
            <a:r>
              <a:rPr lang="en-US" altLang="en-US" dirty="0" smtClean="0"/>
              <a:t>New Jersey Return</a:t>
            </a:r>
            <a:br>
              <a:rPr lang="en-US" altLang="en-US" dirty="0" smtClean="0"/>
            </a:br>
            <a:r>
              <a:rPr lang="en-US" altLang="en-US" smtClean="0"/>
              <a:t>Additional Entries</a:t>
            </a:r>
            <a:endParaRPr lang="en-US" altLang="en-US" dirty="0" smtClean="0"/>
          </a:p>
        </p:txBody>
      </p:sp>
      <p:sp>
        <p:nvSpPr>
          <p:cNvPr id="88067" name="Rectangle 7"/>
          <p:cNvSpPr>
            <a:spLocks noGrp="1" noChangeArrowheads="1"/>
          </p:cNvSpPr>
          <p:nvPr>
            <p:ph type="subTitle" idx="1"/>
          </p:nvPr>
        </p:nvSpPr>
        <p:spPr/>
        <p:txBody>
          <a:bodyPr>
            <a:normAutofit fontScale="92500" lnSpcReduction="10000"/>
          </a:bodyPr>
          <a:lstStyle/>
          <a:p>
            <a:pPr>
              <a:lnSpc>
                <a:spcPct val="80000"/>
              </a:lnSpc>
            </a:pPr>
            <a:endParaRPr lang="en-US" altLang="en-US" sz="2800" dirty="0" smtClean="0"/>
          </a:p>
          <a:p>
            <a:pPr>
              <a:lnSpc>
                <a:spcPct val="80000"/>
              </a:lnSpc>
            </a:pPr>
            <a:r>
              <a:rPr lang="en-US" altLang="en-US" sz="2800" dirty="0" smtClean="0"/>
              <a:t>NJ 1040 Instructions</a:t>
            </a:r>
          </a:p>
          <a:p>
            <a:pPr>
              <a:lnSpc>
                <a:spcPct val="80000"/>
              </a:lnSpc>
            </a:pPr>
            <a:r>
              <a:rPr lang="en-US" altLang="en-US" sz="2800" dirty="0" smtClean="0"/>
              <a:t>NJ Special Handling Document on TaxPrep4Free.org</a:t>
            </a:r>
          </a:p>
          <a:p>
            <a:pPr>
              <a:lnSpc>
                <a:spcPct val="80000"/>
              </a:lnSpc>
            </a:pPr>
            <a:r>
              <a:rPr lang="en-US" altLang="en-US" sz="2800" dirty="0" smtClean="0">
                <a:hlinkClick r:id="rId3"/>
              </a:rPr>
              <a:t>www.state.nj.us/treasury/taxation</a:t>
            </a:r>
            <a:endParaRPr lang="en-US" altLang="en-US" sz="2800" dirty="0" smtClean="0"/>
          </a:p>
          <a:p>
            <a:pPr>
              <a:lnSpc>
                <a:spcPct val="80000"/>
              </a:lnSpc>
            </a:pPr>
            <a:r>
              <a:rPr lang="en-US" altLang="en-US" sz="2800" dirty="0" smtClean="0"/>
              <a:t>NJ 1040-Lines 30, 45 &amp; Dependents Worksheet</a:t>
            </a:r>
          </a:p>
          <a:p>
            <a:pPr>
              <a:lnSpc>
                <a:spcPct val="80000"/>
              </a:lnSpc>
            </a:pPr>
            <a:endParaRPr lang="en-US" altLang="en-US" sz="2800" dirty="0" smtClean="0"/>
          </a:p>
        </p:txBody>
      </p:sp>
      <p:pic>
        <p:nvPicPr>
          <p:cNvPr id="6"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smtClean="0"/>
              <a:t>11-22-2015</a:t>
            </a:r>
            <a:endParaRPr lang="en-US" dirty="0"/>
          </a:p>
        </p:txBody>
      </p:sp>
      <p:sp>
        <p:nvSpPr>
          <p:cNvPr id="3" name="Footer Placeholder 2"/>
          <p:cNvSpPr>
            <a:spLocks noGrp="1"/>
          </p:cNvSpPr>
          <p:nvPr>
            <p:ph type="ftr" sz="quarter" idx="3"/>
          </p:nvPr>
        </p:nvSpPr>
        <p:spPr/>
        <p:txBody>
          <a:bodyPr/>
          <a:lstStyle/>
          <a:p>
            <a:r>
              <a:rPr lang="en-US" smtClean="0"/>
              <a:t>NJ TAX TY2014 v2</a:t>
            </a:r>
            <a:endParaRPr lang="en-US" dirty="0"/>
          </a:p>
        </p:txBody>
      </p:sp>
      <p:sp>
        <p:nvSpPr>
          <p:cNvPr id="4" name="Slide Number Placeholder 3"/>
          <p:cNvSpPr>
            <a:spLocks noGrp="1"/>
          </p:cNvSpPr>
          <p:nvPr>
            <p:ph type="sldNum" sz="quarter" idx="12"/>
          </p:nvPr>
        </p:nvSpPr>
        <p:spPr/>
        <p:txBody>
          <a:bodyPr/>
          <a:lstStyle/>
          <a:p>
            <a:fld id="{251E97C6-B5EA-4059-8D5E-F0990EFE7977}" type="slidenum">
              <a:rPr lang="en-US" smtClean="0"/>
              <a:pPr/>
              <a:t>1</a:t>
            </a:fld>
            <a:endParaRPr lang="en-US"/>
          </a:p>
        </p:txBody>
      </p:sp>
    </p:spTree>
    <p:extLst>
      <p:ext uri="{BB962C8B-B14F-4D97-AF65-F5344CB8AC3E}">
        <p14:creationId xmlns:p14="http://schemas.microsoft.com/office/powerpoint/2010/main" val="369110432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NJ 1040, Line 30 – Medical Expenses</a:t>
            </a:r>
            <a:br>
              <a:rPr lang="en-US" dirty="0" smtClean="0"/>
            </a:br>
            <a:r>
              <a:rPr lang="en-US" dirty="0" smtClean="0"/>
              <a:t>Pre-Tax Federal (After-Tax NJ)</a:t>
            </a:r>
            <a:endParaRPr lang="en-US" dirty="0"/>
          </a:p>
        </p:txBody>
      </p:sp>
      <p:sp>
        <p:nvSpPr>
          <p:cNvPr id="3" name="Content Placeholder 2"/>
          <p:cNvSpPr>
            <a:spLocks noGrp="1"/>
          </p:cNvSpPr>
          <p:nvPr>
            <p:ph idx="1"/>
          </p:nvPr>
        </p:nvSpPr>
        <p:spPr/>
        <p:txBody>
          <a:bodyPr>
            <a:normAutofit lnSpcReduction="10000"/>
          </a:bodyPr>
          <a:lstStyle/>
          <a:p>
            <a:r>
              <a:rPr lang="en-US" dirty="0" smtClean="0"/>
              <a:t>Up to this point, tax return should already include:</a:t>
            </a:r>
          </a:p>
          <a:p>
            <a:pPr lvl="1"/>
            <a:r>
              <a:rPr lang="en-US" dirty="0" smtClean="0"/>
              <a:t>Federally </a:t>
            </a:r>
            <a:r>
              <a:rPr lang="en-US" dirty="0"/>
              <a:t>allowed medical expenses </a:t>
            </a:r>
            <a:r>
              <a:rPr lang="en-US" dirty="0" smtClean="0"/>
              <a:t>entered </a:t>
            </a:r>
            <a:r>
              <a:rPr lang="en-US" dirty="0"/>
              <a:t>on A Detail screen</a:t>
            </a:r>
          </a:p>
          <a:p>
            <a:pPr lvl="2"/>
            <a:r>
              <a:rPr lang="en-US" sz="2600" dirty="0"/>
              <a:t>Even if below Federal 10%/7.5% </a:t>
            </a:r>
            <a:r>
              <a:rPr lang="en-US" sz="2600" dirty="0" smtClean="0"/>
              <a:t>threshold</a:t>
            </a:r>
          </a:p>
          <a:p>
            <a:r>
              <a:rPr lang="en-US" dirty="0" smtClean="0"/>
              <a:t>You may be able to claim allowable pre-tax Federal medical expenses on NJ 1040-line30 Medical Expenses</a:t>
            </a:r>
          </a:p>
          <a:p>
            <a:pPr lvl="1"/>
            <a:r>
              <a:rPr lang="en-US" dirty="0" smtClean="0"/>
              <a:t>Only when total medical expenses exceed 2% of NJ Gross Income.  Counselor must calculate</a:t>
            </a:r>
          </a:p>
          <a:p>
            <a:pPr lvl="1"/>
            <a:endParaRPr lang="en-US" dirty="0" smtClean="0"/>
          </a:p>
        </p:txBody>
      </p:sp>
      <p:pic>
        <p:nvPicPr>
          <p:cNvPr id="5"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p:txBody>
          <a:bodyPr/>
          <a:lstStyle/>
          <a:p>
            <a:r>
              <a:rPr lang="en-US" smtClean="0"/>
              <a:t>11-22-2015</a:t>
            </a:r>
            <a:endParaRPr lang="en-US" dirty="0"/>
          </a:p>
        </p:txBody>
      </p:sp>
      <p:sp>
        <p:nvSpPr>
          <p:cNvPr id="6" name="Footer Placeholder 5"/>
          <p:cNvSpPr>
            <a:spLocks noGrp="1"/>
          </p:cNvSpPr>
          <p:nvPr>
            <p:ph type="ftr" sz="quarter" idx="3"/>
          </p:nvPr>
        </p:nvSpPr>
        <p:spPr/>
        <p:txBody>
          <a:bodyPr/>
          <a:lstStyle/>
          <a:p>
            <a:r>
              <a:rPr lang="en-US" smtClean="0"/>
              <a:t>NJ TAX TY2014 v2</a:t>
            </a:r>
            <a:endParaRPr lang="en-US" dirty="0"/>
          </a:p>
        </p:txBody>
      </p:sp>
      <p:sp>
        <p:nvSpPr>
          <p:cNvPr id="7" name="Slide Number Placeholder 6"/>
          <p:cNvSpPr>
            <a:spLocks noGrp="1"/>
          </p:cNvSpPr>
          <p:nvPr>
            <p:ph type="sldNum" sz="quarter" idx="11"/>
          </p:nvPr>
        </p:nvSpPr>
        <p:spPr/>
        <p:txBody>
          <a:bodyPr/>
          <a:lstStyle/>
          <a:p>
            <a:fld id="{251E97C6-B5EA-4059-8D5E-F0990EFE7977}" type="slidenum">
              <a:rPr lang="en-US" smtClean="0"/>
              <a:pPr/>
              <a:t>10</a:t>
            </a:fld>
            <a:endParaRPr lang="en-US"/>
          </a:p>
        </p:txBody>
      </p:sp>
    </p:spTree>
    <p:extLst>
      <p:ext uri="{BB962C8B-B14F-4D97-AF65-F5344CB8AC3E}">
        <p14:creationId xmlns:p14="http://schemas.microsoft.com/office/powerpoint/2010/main" val="211622999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NJ 1040, Line 30 – Medical Expenses</a:t>
            </a:r>
            <a:br>
              <a:rPr lang="en-US" smtClean="0"/>
            </a:br>
            <a:r>
              <a:rPr lang="en-US" smtClean="0"/>
              <a:t>Pre-Tax Federal (After-Tax NJ)</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TW Tips:</a:t>
            </a:r>
          </a:p>
          <a:p>
            <a:pPr lvl="1"/>
            <a:r>
              <a:rPr lang="en-US" dirty="0" smtClean="0">
                <a:solidFill>
                  <a:srgbClr val="FF0000"/>
                </a:solidFill>
              </a:rPr>
              <a:t>Do not enter this information until after Federal </a:t>
            </a:r>
            <a:r>
              <a:rPr lang="en-US" dirty="0" err="1" smtClean="0">
                <a:solidFill>
                  <a:srgbClr val="FF0000"/>
                </a:solidFill>
              </a:rPr>
              <a:t>Sch</a:t>
            </a:r>
            <a:r>
              <a:rPr lang="en-US" dirty="0" smtClean="0">
                <a:solidFill>
                  <a:srgbClr val="FF0000"/>
                </a:solidFill>
              </a:rPr>
              <a:t> A Medical and NJ Line 28 Gross Income amounts are finalized</a:t>
            </a:r>
          </a:p>
          <a:p>
            <a:pPr lvl="2"/>
            <a:r>
              <a:rPr lang="en-US" dirty="0" smtClean="0"/>
              <a:t>Also run Diagnostics to make sure there are no issues that might affect these amounts</a:t>
            </a:r>
          </a:p>
          <a:p>
            <a:pPr lvl="1"/>
            <a:r>
              <a:rPr lang="en-US" dirty="0" smtClean="0"/>
              <a:t>Entry is via scratch pad attached to NJ 1040, Line 30</a:t>
            </a:r>
          </a:p>
          <a:p>
            <a:pPr lvl="2"/>
            <a:r>
              <a:rPr lang="en-US" dirty="0"/>
              <a:t>If </a:t>
            </a:r>
            <a:r>
              <a:rPr lang="en-US" dirty="0" err="1"/>
              <a:t>Sch</a:t>
            </a:r>
            <a:r>
              <a:rPr lang="en-US" dirty="0"/>
              <a:t> A </a:t>
            </a:r>
            <a:r>
              <a:rPr lang="en-US" dirty="0" smtClean="0"/>
              <a:t>Medical </a:t>
            </a:r>
            <a:r>
              <a:rPr lang="en-US" dirty="0"/>
              <a:t>or NJ line 28 amounts </a:t>
            </a:r>
            <a:r>
              <a:rPr lang="en-US" dirty="0" smtClean="0"/>
              <a:t>change </a:t>
            </a:r>
            <a:r>
              <a:rPr lang="en-US" dirty="0"/>
              <a:t>later (e.g. during QR), then don’t forget to make any needed manual adjustments to </a:t>
            </a:r>
            <a:r>
              <a:rPr lang="en-US" dirty="0" smtClean="0"/>
              <a:t>scratch </a:t>
            </a:r>
            <a:r>
              <a:rPr lang="en-US" dirty="0"/>
              <a:t>p</a:t>
            </a:r>
            <a:r>
              <a:rPr lang="en-US" dirty="0" smtClean="0"/>
              <a:t>ad</a:t>
            </a:r>
            <a:endParaRPr lang="en-US" dirty="0"/>
          </a:p>
          <a:p>
            <a:pPr lvl="1"/>
            <a:r>
              <a:rPr lang="en-US" dirty="0" smtClean="0"/>
              <a:t>What you put on scratch pad depends on whether line 30 already shows a non-zero amount</a:t>
            </a:r>
          </a:p>
          <a:p>
            <a:pPr lvl="2"/>
            <a:r>
              <a:rPr lang="en-US" dirty="0" smtClean="0"/>
              <a:t>NJ Special Handling has summary of procedure</a:t>
            </a:r>
          </a:p>
        </p:txBody>
      </p:sp>
      <p:sp>
        <p:nvSpPr>
          <p:cNvPr id="5" name="TextBox 4" descr="NJ (cont'd)" title="NJ (cont'd)"/>
          <p:cNvSpPr txBox="1"/>
          <p:nvPr/>
        </p:nvSpPr>
        <p:spPr>
          <a:xfrm>
            <a:off x="7893851" y="1082259"/>
            <a:ext cx="869149" cy="338554"/>
          </a:xfrm>
          <a:prstGeom prst="rect">
            <a:avLst/>
          </a:prstGeom>
          <a:noFill/>
        </p:spPr>
        <p:txBody>
          <a:bodyPr wrap="none" rtlCol="0">
            <a:spAutoFit/>
          </a:bodyPr>
          <a:lstStyle/>
          <a:p>
            <a:pPr algn="r"/>
            <a:r>
              <a:rPr lang="en-US" sz="1600" dirty="0" smtClean="0"/>
              <a:t>(cont’d)</a:t>
            </a:r>
            <a:endParaRPr lang="en-US" sz="1600" dirty="0"/>
          </a:p>
        </p:txBody>
      </p:sp>
      <p:pic>
        <p:nvPicPr>
          <p:cNvPr id="6"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p:txBody>
          <a:bodyPr/>
          <a:lstStyle/>
          <a:p>
            <a:r>
              <a:rPr lang="en-US" smtClean="0"/>
              <a:t>11-22-2015</a:t>
            </a:r>
            <a:endParaRPr lang="en-US" dirty="0"/>
          </a:p>
        </p:txBody>
      </p:sp>
      <p:sp>
        <p:nvSpPr>
          <p:cNvPr id="7" name="Footer Placeholder 6"/>
          <p:cNvSpPr>
            <a:spLocks noGrp="1"/>
          </p:cNvSpPr>
          <p:nvPr>
            <p:ph type="ftr" sz="quarter" idx="3"/>
          </p:nvPr>
        </p:nvSpPr>
        <p:spPr/>
        <p:txBody>
          <a:bodyPr/>
          <a:lstStyle/>
          <a:p>
            <a:r>
              <a:rPr lang="en-US" smtClean="0"/>
              <a:t>NJ TAX TY2014 v2</a:t>
            </a:r>
            <a:endParaRPr lang="en-US" dirty="0"/>
          </a:p>
        </p:txBody>
      </p:sp>
      <p:sp>
        <p:nvSpPr>
          <p:cNvPr id="8" name="Slide Number Placeholder 7"/>
          <p:cNvSpPr>
            <a:spLocks noGrp="1"/>
          </p:cNvSpPr>
          <p:nvPr>
            <p:ph type="sldNum" sz="quarter" idx="11"/>
          </p:nvPr>
        </p:nvSpPr>
        <p:spPr/>
        <p:txBody>
          <a:bodyPr/>
          <a:lstStyle/>
          <a:p>
            <a:fld id="{251E97C6-B5EA-4059-8D5E-F0990EFE7977}" type="slidenum">
              <a:rPr lang="en-US" smtClean="0"/>
              <a:pPr/>
              <a:t>11</a:t>
            </a:fld>
            <a:endParaRPr lang="en-US"/>
          </a:p>
        </p:txBody>
      </p:sp>
    </p:spTree>
    <p:extLst>
      <p:ext uri="{BB962C8B-B14F-4D97-AF65-F5344CB8AC3E}">
        <p14:creationId xmlns:p14="http://schemas.microsoft.com/office/powerpoint/2010/main" val="22259412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8"/>
          <p:cNvSpPr>
            <a:spLocks noGrp="1" noChangeArrowheads="1"/>
          </p:cNvSpPr>
          <p:nvPr>
            <p:ph type="title"/>
          </p:nvPr>
        </p:nvSpPr>
        <p:spPr/>
        <p:txBody>
          <a:bodyPr>
            <a:normAutofit fontScale="90000"/>
          </a:bodyPr>
          <a:lstStyle/>
          <a:p>
            <a:r>
              <a:rPr lang="en-US" altLang="en-US" dirty="0" smtClean="0"/>
              <a:t>Federal Pre-Tax/NJ After-Tax Medical Counselor Action – Case 1</a:t>
            </a:r>
            <a:endParaRPr lang="en-US" altLang="en-US" sz="2800" dirty="0" smtClean="0"/>
          </a:p>
        </p:txBody>
      </p:sp>
      <p:graphicFrame>
        <p:nvGraphicFramePr>
          <p:cNvPr id="8" name="Content Placeholder 7"/>
          <p:cNvGraphicFramePr>
            <a:graphicFrameLocks noGrp="1"/>
          </p:cNvGraphicFramePr>
          <p:nvPr>
            <p:ph idx="1"/>
            <p:extLst/>
          </p:nvPr>
        </p:nvGraphicFramePr>
        <p:xfrm>
          <a:off x="609600" y="1676400"/>
          <a:ext cx="8077200" cy="3413125"/>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413125">
                <a:tc>
                  <a:txBody>
                    <a:bodyPr/>
                    <a:lstStyle/>
                    <a:p>
                      <a:pPr marL="0" marR="0">
                        <a:spcBef>
                          <a:spcPts val="0"/>
                        </a:spcBef>
                        <a:spcAft>
                          <a:spcPts val="0"/>
                        </a:spcAft>
                      </a:pPr>
                      <a:r>
                        <a:rPr lang="en-US" sz="2800" b="0" u="sng" dirty="0" smtClean="0">
                          <a:solidFill>
                            <a:srgbClr val="FF0000"/>
                          </a:solidFill>
                          <a:latin typeface="Calibri"/>
                          <a:ea typeface="Calibri"/>
                          <a:cs typeface="Times New Roman"/>
                        </a:rPr>
                        <a:t>If NJ 1040 Line 30 already &gt; 0</a:t>
                      </a:r>
                    </a:p>
                    <a:p>
                      <a:pPr marL="274320" marR="0" indent="-274320">
                        <a:spcBef>
                          <a:spcPts val="0"/>
                        </a:spcBef>
                        <a:spcAft>
                          <a:spcPts val="0"/>
                        </a:spcAft>
                        <a:buFont typeface="Arial" panose="020B0604020202020204" pitchFamily="34" charset="0"/>
                        <a:buChar char="•"/>
                      </a:pPr>
                      <a:r>
                        <a:rPr lang="en-US" sz="2800" b="0" dirty="0" smtClean="0">
                          <a:solidFill>
                            <a:srgbClr val="FF0000"/>
                          </a:solidFill>
                          <a:latin typeface="Calibri"/>
                          <a:ea typeface="Calibri"/>
                          <a:cs typeface="Times New Roman"/>
                        </a:rPr>
                        <a:t>Means</a:t>
                      </a:r>
                      <a:r>
                        <a:rPr lang="en-US" sz="2800" b="0" baseline="0" dirty="0" smtClean="0">
                          <a:solidFill>
                            <a:srgbClr val="FF0000"/>
                          </a:solidFill>
                          <a:latin typeface="Calibri"/>
                          <a:ea typeface="Calibri"/>
                          <a:cs typeface="Times New Roman"/>
                        </a:rPr>
                        <a:t> other </a:t>
                      </a:r>
                      <a:r>
                        <a:rPr lang="en-US" sz="2800" b="0" baseline="0" dirty="0" err="1" smtClean="0">
                          <a:solidFill>
                            <a:srgbClr val="FF0000"/>
                          </a:solidFill>
                          <a:latin typeface="Calibri"/>
                          <a:ea typeface="Calibri"/>
                          <a:cs typeface="Times New Roman"/>
                        </a:rPr>
                        <a:t>Sch</a:t>
                      </a:r>
                      <a:r>
                        <a:rPr lang="en-US" sz="2800" b="0" baseline="0" dirty="0" smtClean="0">
                          <a:solidFill>
                            <a:srgbClr val="FF0000"/>
                          </a:solidFill>
                          <a:latin typeface="Calibri"/>
                          <a:ea typeface="Calibri"/>
                          <a:cs typeface="Times New Roman"/>
                        </a:rPr>
                        <a:t> A medical expenses  already ≥ 2% of NJ gross income</a:t>
                      </a:r>
                      <a:endParaRPr lang="en-US" sz="2800" b="0" dirty="0">
                        <a:solidFill>
                          <a:srgbClr val="FF0000"/>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DEDDF"/>
                    </a:solidFill>
                  </a:tcPr>
                </a:tc>
                <a:tc>
                  <a:txBody>
                    <a:bodyPr/>
                    <a:lstStyle/>
                    <a:p>
                      <a:pPr marL="274320" marR="0" indent="-27432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800" b="0" dirty="0" smtClean="0">
                          <a:solidFill>
                            <a:srgbClr val="0070C0"/>
                          </a:solidFill>
                          <a:latin typeface="+mn-lt"/>
                          <a:ea typeface="Calibri"/>
                          <a:cs typeface="Times New Roman"/>
                        </a:rPr>
                        <a:t>Enter full amount of NJ after-tax premiums on scratch pad.  </a:t>
                      </a:r>
                    </a:p>
                    <a:p>
                      <a:pPr marL="274320" marR="0" indent="-27432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800" b="0" dirty="0" smtClean="0">
                          <a:solidFill>
                            <a:srgbClr val="0070C0"/>
                          </a:solidFill>
                          <a:latin typeface="+mn-lt"/>
                          <a:ea typeface="Calibri"/>
                          <a:cs typeface="Times New Roman"/>
                        </a:rPr>
                        <a:t>TW will just add to amount already on NJ 1040 Line 30</a:t>
                      </a:r>
                    </a:p>
                    <a:p>
                      <a:pPr marL="0" marR="0">
                        <a:spcBef>
                          <a:spcPts val="0"/>
                        </a:spcBef>
                        <a:spcAft>
                          <a:spcPts val="0"/>
                        </a:spcAft>
                      </a:pPr>
                      <a:endParaRPr lang="en-US" sz="2800" b="0" dirty="0" smtClean="0">
                        <a:solidFill>
                          <a:srgbClr val="00B0F0"/>
                        </a:solidFill>
                        <a:latin typeface="+mn-lt"/>
                        <a:ea typeface="Calibri"/>
                        <a:cs typeface="Times New Roman"/>
                      </a:endParaRPr>
                    </a:p>
                    <a:p>
                      <a:pPr marL="0" marR="0">
                        <a:spcBef>
                          <a:spcPts val="0"/>
                        </a:spcBef>
                        <a:spcAft>
                          <a:spcPts val="0"/>
                        </a:spcAft>
                      </a:pPr>
                      <a:endParaRPr lang="en-US" sz="2800" b="0" dirty="0">
                        <a:solidFill>
                          <a:srgbClr val="002060"/>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DEDDF"/>
                    </a:solidFill>
                  </a:tcPr>
                </a:tc>
                <a:extLst>
                  <a:ext uri="{0D108BD9-81ED-4DB2-BD59-A6C34878D82A}">
                    <a16:rowId xmlns:a16="http://schemas.microsoft.com/office/drawing/2014/main" val="10000"/>
                  </a:ext>
                </a:extLst>
              </a:tr>
            </a:tbl>
          </a:graphicData>
        </a:graphic>
      </p:graphicFrame>
      <p:pic>
        <p:nvPicPr>
          <p:cNvPr id="6" name="Picture 5" descr="NJ TaxWise" title="NJ TaxWis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950785"/>
            <a:ext cx="612648" cy="344615"/>
          </a:xfrm>
          <a:prstGeom prst="rect">
            <a:avLst/>
          </a:prstGeom>
        </p:spPr>
      </p:pic>
      <p:pic>
        <p:nvPicPr>
          <p:cNvPr id="7"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228600"/>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smtClean="0"/>
              <a:t>11-22-2015</a:t>
            </a:r>
            <a:endParaRPr lang="en-US" dirty="0"/>
          </a:p>
        </p:txBody>
      </p:sp>
      <p:sp>
        <p:nvSpPr>
          <p:cNvPr id="3" name="Footer Placeholder 2"/>
          <p:cNvSpPr>
            <a:spLocks noGrp="1"/>
          </p:cNvSpPr>
          <p:nvPr>
            <p:ph type="ftr" sz="quarter" idx="3"/>
          </p:nvPr>
        </p:nvSpPr>
        <p:spPr/>
        <p:txBody>
          <a:bodyPr/>
          <a:lstStyle/>
          <a:p>
            <a:r>
              <a:rPr lang="en-US" smtClean="0"/>
              <a:t>NJ TAX TY2014 v2</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12</a:t>
            </a:fld>
            <a:endParaRPr lang="en-US"/>
          </a:p>
        </p:txBody>
      </p:sp>
    </p:spTree>
    <p:extLst>
      <p:ext uri="{BB962C8B-B14F-4D97-AF65-F5344CB8AC3E}">
        <p14:creationId xmlns:p14="http://schemas.microsoft.com/office/powerpoint/2010/main" val="26787633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3" cstate="print"/>
          <a:srcRect/>
          <a:stretch>
            <a:fillRect/>
          </a:stretch>
        </p:blipFill>
        <p:spPr bwMode="auto">
          <a:xfrm>
            <a:off x="609600" y="1524000"/>
            <a:ext cx="7924800" cy="4343400"/>
          </a:xfrm>
          <a:prstGeom prst="rect">
            <a:avLst/>
          </a:prstGeom>
          <a:noFill/>
          <a:ln w="9525">
            <a:noFill/>
            <a:miter lim="800000"/>
            <a:headEnd/>
            <a:tailEnd/>
          </a:ln>
        </p:spPr>
      </p:pic>
      <p:sp>
        <p:nvSpPr>
          <p:cNvPr id="153602" name="Title 1"/>
          <p:cNvSpPr>
            <a:spLocks noGrp="1"/>
          </p:cNvSpPr>
          <p:nvPr>
            <p:ph type="title"/>
          </p:nvPr>
        </p:nvSpPr>
        <p:spPr>
          <a:xfrm>
            <a:off x="609600" y="277813"/>
            <a:ext cx="8153400" cy="1143000"/>
          </a:xfrm>
        </p:spPr>
        <p:txBody>
          <a:bodyPr>
            <a:normAutofit fontScale="90000"/>
          </a:bodyPr>
          <a:lstStyle/>
          <a:p>
            <a:r>
              <a:rPr lang="en-US" altLang="en-US" dirty="0"/>
              <a:t>Federal Pre-Tax/NJ After-Tax Medical </a:t>
            </a:r>
            <a:r>
              <a:rPr lang="en-US" altLang="en-US" dirty="0" smtClean="0"/>
              <a:t>Example Scratch Pad </a:t>
            </a:r>
            <a:r>
              <a:rPr lang="en-US" altLang="en-US" dirty="0"/>
              <a:t>– Case 1</a:t>
            </a:r>
            <a:endParaRPr lang="en-US" altLang="en-US" dirty="0" smtClean="0"/>
          </a:p>
        </p:txBody>
      </p:sp>
      <p:pic>
        <p:nvPicPr>
          <p:cNvPr id="9" name="Picture 8" descr="NJ TaxWise" title="NJ TaxWise"/>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950785"/>
            <a:ext cx="612648" cy="344615"/>
          </a:xfrm>
          <a:prstGeom prst="rect">
            <a:avLst/>
          </a:prstGeom>
        </p:spPr>
      </p:pic>
      <p:pic>
        <p:nvPicPr>
          <p:cNvPr id="6" name="Picture 2" descr="NJ NJ" title="NJ NJ"/>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0192" t="9087" r="7581" b="8686"/>
          <a:stretch/>
        </p:blipFill>
        <p:spPr bwMode="auto">
          <a:xfrm>
            <a:off x="0" y="228600"/>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smtClean="0"/>
              <a:t>11-22-2015</a:t>
            </a:r>
            <a:endParaRPr lang="en-US" dirty="0"/>
          </a:p>
        </p:txBody>
      </p:sp>
      <p:sp>
        <p:nvSpPr>
          <p:cNvPr id="3" name="Footer Placeholder 2"/>
          <p:cNvSpPr>
            <a:spLocks noGrp="1"/>
          </p:cNvSpPr>
          <p:nvPr>
            <p:ph type="ftr" sz="quarter" idx="3"/>
          </p:nvPr>
        </p:nvSpPr>
        <p:spPr/>
        <p:txBody>
          <a:bodyPr/>
          <a:lstStyle/>
          <a:p>
            <a:r>
              <a:rPr lang="en-US" smtClean="0"/>
              <a:t>NJ TAX TY2014 v2</a:t>
            </a:r>
            <a:endParaRPr lang="en-US" dirty="0"/>
          </a:p>
        </p:txBody>
      </p:sp>
      <p:sp>
        <p:nvSpPr>
          <p:cNvPr id="5" name="Slide Number Placeholder 4"/>
          <p:cNvSpPr>
            <a:spLocks noGrp="1"/>
          </p:cNvSpPr>
          <p:nvPr>
            <p:ph type="sldNum" sz="quarter" idx="11"/>
          </p:nvPr>
        </p:nvSpPr>
        <p:spPr/>
        <p:txBody>
          <a:bodyPr/>
          <a:lstStyle/>
          <a:p>
            <a:fld id="{251E97C6-B5EA-4059-8D5E-F0990EFE7977}" type="slidenum">
              <a:rPr lang="en-US" smtClean="0"/>
              <a:pPr/>
              <a:t>13</a:t>
            </a:fld>
            <a:endParaRPr lang="en-US"/>
          </a:p>
        </p:txBody>
      </p:sp>
    </p:spTree>
    <p:extLst>
      <p:ext uri="{BB962C8B-B14F-4D97-AF65-F5344CB8AC3E}">
        <p14:creationId xmlns:p14="http://schemas.microsoft.com/office/powerpoint/2010/main" val="18406328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8"/>
          <p:cNvSpPr>
            <a:spLocks noGrp="1" noChangeArrowheads="1"/>
          </p:cNvSpPr>
          <p:nvPr>
            <p:ph type="title"/>
          </p:nvPr>
        </p:nvSpPr>
        <p:spPr/>
        <p:txBody>
          <a:bodyPr>
            <a:normAutofit fontScale="90000"/>
          </a:bodyPr>
          <a:lstStyle/>
          <a:p>
            <a:r>
              <a:rPr lang="en-US" altLang="en-US" dirty="0" smtClean="0"/>
              <a:t>Federal Pre-Tax/NJ After-Tax Medical Counselor Action – Case 2</a:t>
            </a:r>
            <a:endParaRPr lang="en-US" altLang="en-US" sz="2800" dirty="0" smtClean="0"/>
          </a:p>
        </p:txBody>
      </p:sp>
      <p:graphicFrame>
        <p:nvGraphicFramePr>
          <p:cNvPr id="8" name="Content Placeholder 7"/>
          <p:cNvGraphicFramePr>
            <a:graphicFrameLocks noGrp="1"/>
          </p:cNvGraphicFramePr>
          <p:nvPr>
            <p:ph idx="1"/>
            <p:extLst/>
          </p:nvPr>
        </p:nvGraphicFramePr>
        <p:xfrm>
          <a:off x="609600" y="1676400"/>
          <a:ext cx="8153400" cy="4572000"/>
        </p:xfrm>
        <a:graphic>
          <a:graphicData uri="http://schemas.openxmlformats.org/drawingml/2006/table">
            <a:tbl>
              <a:tblPr firstRow="1" bandRow="1">
                <a:tableStyleId>{5C22544A-7EE6-4342-B048-85BDC9FD1C3A}</a:tableStyleId>
              </a:tblPr>
              <a:tblGrid>
                <a:gridCol w="3124200">
                  <a:extLst>
                    <a:ext uri="{9D8B030D-6E8A-4147-A177-3AD203B41FA5}">
                      <a16:colId xmlns:a16="http://schemas.microsoft.com/office/drawing/2014/main" val="20000"/>
                    </a:ext>
                  </a:extLst>
                </a:gridCol>
                <a:gridCol w="5029200">
                  <a:extLst>
                    <a:ext uri="{9D8B030D-6E8A-4147-A177-3AD203B41FA5}">
                      <a16:colId xmlns:a16="http://schemas.microsoft.com/office/drawing/2014/main" val="20001"/>
                    </a:ext>
                  </a:extLst>
                </a:gridCol>
              </a:tblGrid>
              <a:tr h="4572000">
                <a:tc>
                  <a:txBody>
                    <a:bodyPr/>
                    <a:lstStyle/>
                    <a:p>
                      <a:pPr marL="0" marR="0">
                        <a:spcBef>
                          <a:spcPts val="0"/>
                        </a:spcBef>
                        <a:spcAft>
                          <a:spcPts val="0"/>
                        </a:spcAft>
                      </a:pPr>
                      <a:r>
                        <a:rPr lang="en-US" sz="2600" b="0" u="sng" dirty="0" smtClean="0">
                          <a:solidFill>
                            <a:srgbClr val="FF0000"/>
                          </a:solidFill>
                          <a:latin typeface="+mn-lt"/>
                          <a:ea typeface="Calibri"/>
                          <a:cs typeface="Times New Roman"/>
                        </a:rPr>
                        <a:t>If NJ 1040 Line 30 = 0</a:t>
                      </a:r>
                    </a:p>
                    <a:p>
                      <a:pPr marL="274320" marR="0" indent="-274320">
                        <a:spcBef>
                          <a:spcPts val="0"/>
                        </a:spcBef>
                        <a:spcAft>
                          <a:spcPts val="0"/>
                        </a:spcAft>
                        <a:buFont typeface="Arial" panose="020B0604020202020204" pitchFamily="34" charset="0"/>
                        <a:buChar char="•"/>
                      </a:pPr>
                      <a:r>
                        <a:rPr lang="en-US" sz="2600" b="0" dirty="0" smtClean="0">
                          <a:solidFill>
                            <a:srgbClr val="FF0000"/>
                          </a:solidFill>
                          <a:latin typeface="+mn-lt"/>
                          <a:ea typeface="Calibri"/>
                          <a:cs typeface="Times New Roman"/>
                        </a:rPr>
                        <a:t>Means</a:t>
                      </a:r>
                      <a:r>
                        <a:rPr lang="en-US" sz="2600" b="0" baseline="0" dirty="0" smtClean="0">
                          <a:solidFill>
                            <a:srgbClr val="FF0000"/>
                          </a:solidFill>
                          <a:latin typeface="+mn-lt"/>
                          <a:ea typeface="Calibri"/>
                          <a:cs typeface="Times New Roman"/>
                        </a:rPr>
                        <a:t> other </a:t>
                      </a:r>
                      <a:r>
                        <a:rPr lang="en-US" sz="2600" b="0" baseline="0" dirty="0" err="1" smtClean="0">
                          <a:solidFill>
                            <a:srgbClr val="FF0000"/>
                          </a:solidFill>
                          <a:latin typeface="+mn-lt"/>
                          <a:ea typeface="Calibri"/>
                          <a:cs typeface="Times New Roman"/>
                        </a:rPr>
                        <a:t>Sch</a:t>
                      </a:r>
                      <a:r>
                        <a:rPr lang="en-US" sz="2600" b="0" baseline="0" dirty="0" smtClean="0">
                          <a:solidFill>
                            <a:srgbClr val="FF0000"/>
                          </a:solidFill>
                          <a:latin typeface="+mn-lt"/>
                          <a:ea typeface="Calibri"/>
                          <a:cs typeface="Times New Roman"/>
                        </a:rPr>
                        <a:t> A medical expenses &lt; 2% of gross income</a:t>
                      </a:r>
                      <a:endParaRPr lang="en-US" sz="2600" b="0" dirty="0">
                        <a:solidFill>
                          <a:srgbClr val="FF0000"/>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DEDDF"/>
                    </a:solidFill>
                  </a:tcPr>
                </a:tc>
                <a:tc>
                  <a:txBody>
                    <a:bodyPr/>
                    <a:lstStyle/>
                    <a:p>
                      <a:pPr marL="274320" marR="0" indent="-274320">
                        <a:spcBef>
                          <a:spcPts val="0"/>
                        </a:spcBef>
                        <a:spcAft>
                          <a:spcPts val="0"/>
                        </a:spcAft>
                        <a:buFont typeface="Arial" pitchFamily="34" charset="0"/>
                        <a:buChar char="•"/>
                      </a:pPr>
                      <a:r>
                        <a:rPr lang="en-US" sz="2600" b="0" dirty="0" smtClean="0">
                          <a:solidFill>
                            <a:srgbClr val="0070C0"/>
                          </a:solidFill>
                          <a:latin typeface="+mn-lt"/>
                          <a:ea typeface="Calibri"/>
                          <a:cs typeface="Times New Roman"/>
                        </a:rPr>
                        <a:t>Enter on scratch pad:</a:t>
                      </a:r>
                    </a:p>
                    <a:p>
                      <a:pPr marL="640080" marR="0" lvl="1" indent="-274320">
                        <a:spcBef>
                          <a:spcPts val="0"/>
                        </a:spcBef>
                        <a:spcAft>
                          <a:spcPts val="0"/>
                        </a:spcAft>
                        <a:buFont typeface="Arial" pitchFamily="34" charset="0"/>
                        <a:buChar char="•"/>
                      </a:pPr>
                      <a:r>
                        <a:rPr lang="en-US" sz="2400" b="0" dirty="0" smtClean="0">
                          <a:solidFill>
                            <a:srgbClr val="0070C0"/>
                          </a:solidFill>
                          <a:latin typeface="+mn-lt"/>
                          <a:ea typeface="Calibri"/>
                          <a:cs typeface="Times New Roman"/>
                        </a:rPr>
                        <a:t>NJ after-tax premium amount</a:t>
                      </a:r>
                    </a:p>
                    <a:p>
                      <a:pPr marL="640080" marR="0" lvl="1" indent="-274320">
                        <a:spcBef>
                          <a:spcPts val="0"/>
                        </a:spcBef>
                        <a:spcAft>
                          <a:spcPts val="0"/>
                        </a:spcAft>
                        <a:buFont typeface="Arial" pitchFamily="34" charset="0"/>
                        <a:buChar char="•"/>
                      </a:pPr>
                      <a:r>
                        <a:rPr lang="en-US" sz="2400" b="0" dirty="0" err="1" smtClean="0">
                          <a:solidFill>
                            <a:srgbClr val="0070C0"/>
                          </a:solidFill>
                          <a:latin typeface="+mn-lt"/>
                          <a:ea typeface="Calibri"/>
                          <a:cs typeface="Times New Roman"/>
                        </a:rPr>
                        <a:t>Sch</a:t>
                      </a:r>
                      <a:r>
                        <a:rPr lang="en-US" sz="2400" b="0" dirty="0" smtClean="0">
                          <a:solidFill>
                            <a:srgbClr val="0070C0"/>
                          </a:solidFill>
                          <a:latin typeface="+mn-lt"/>
                          <a:ea typeface="Calibri"/>
                          <a:cs typeface="Times New Roman"/>
                        </a:rPr>
                        <a:t> A medical expenses (if any)</a:t>
                      </a:r>
                    </a:p>
                    <a:p>
                      <a:pPr marL="640080" marR="0" lvl="1" indent="-274320">
                        <a:spcBef>
                          <a:spcPts val="0"/>
                        </a:spcBef>
                        <a:spcAft>
                          <a:spcPts val="0"/>
                        </a:spcAft>
                        <a:buFont typeface="Arial" pitchFamily="34" charset="0"/>
                        <a:buChar char="•"/>
                      </a:pPr>
                      <a:r>
                        <a:rPr lang="en-US" sz="2400" b="0" dirty="0" smtClean="0">
                          <a:solidFill>
                            <a:srgbClr val="0070C0"/>
                          </a:solidFill>
                          <a:latin typeface="+mn-lt"/>
                          <a:ea typeface="Calibri"/>
                          <a:cs typeface="Times New Roman"/>
                        </a:rPr>
                        <a:t>2% of NJ gross income (NJ 1040 Line 28) as a negative amount</a:t>
                      </a:r>
                    </a:p>
                    <a:p>
                      <a:pPr marL="274320" marR="0" indent="-274320">
                        <a:spcBef>
                          <a:spcPts val="0"/>
                        </a:spcBef>
                        <a:spcAft>
                          <a:spcPts val="0"/>
                        </a:spcAft>
                        <a:buFont typeface="Arial" pitchFamily="34" charset="0"/>
                        <a:buChar char="•"/>
                      </a:pPr>
                      <a:r>
                        <a:rPr lang="en-US" sz="2600" b="0" dirty="0" smtClean="0">
                          <a:solidFill>
                            <a:srgbClr val="0070C0"/>
                          </a:solidFill>
                          <a:latin typeface="+mn-lt"/>
                          <a:ea typeface="Calibri"/>
                          <a:cs typeface="Times New Roman"/>
                        </a:rPr>
                        <a:t>TW will add after-tax premium amounts to </a:t>
                      </a:r>
                      <a:r>
                        <a:rPr lang="en-US" sz="2600" b="0" dirty="0" err="1" smtClean="0">
                          <a:solidFill>
                            <a:srgbClr val="0070C0"/>
                          </a:solidFill>
                          <a:latin typeface="+mn-lt"/>
                          <a:ea typeface="Calibri"/>
                          <a:cs typeface="Times New Roman"/>
                        </a:rPr>
                        <a:t>Sch</a:t>
                      </a:r>
                      <a:r>
                        <a:rPr lang="en-US" sz="2600" b="0" dirty="0" smtClean="0">
                          <a:solidFill>
                            <a:srgbClr val="0070C0"/>
                          </a:solidFill>
                          <a:latin typeface="+mn-lt"/>
                          <a:ea typeface="Calibri"/>
                          <a:cs typeface="Times New Roman"/>
                        </a:rPr>
                        <a:t> A medical expenses &amp; subtract 2% of income.</a:t>
                      </a:r>
                    </a:p>
                    <a:p>
                      <a:pPr marL="274320" marR="0" indent="-274320">
                        <a:spcBef>
                          <a:spcPts val="0"/>
                        </a:spcBef>
                        <a:spcAft>
                          <a:spcPts val="0"/>
                        </a:spcAft>
                        <a:buFont typeface="Arial" pitchFamily="34" charset="0"/>
                        <a:buChar char="•"/>
                      </a:pPr>
                      <a:r>
                        <a:rPr lang="en-US" sz="2600" b="0" dirty="0" smtClean="0">
                          <a:solidFill>
                            <a:srgbClr val="0070C0"/>
                          </a:solidFill>
                          <a:latin typeface="+mn-lt"/>
                          <a:ea typeface="Calibri"/>
                          <a:cs typeface="Times New Roman"/>
                        </a:rPr>
                        <a:t>Total will be carried</a:t>
                      </a:r>
                      <a:r>
                        <a:rPr lang="en-US" sz="2600" b="0" baseline="0" dirty="0" smtClean="0">
                          <a:solidFill>
                            <a:srgbClr val="0070C0"/>
                          </a:solidFill>
                          <a:latin typeface="+mn-lt"/>
                          <a:ea typeface="Calibri"/>
                          <a:cs typeface="Times New Roman"/>
                        </a:rPr>
                        <a:t> to</a:t>
                      </a:r>
                      <a:r>
                        <a:rPr lang="en-US" sz="2600" b="0" dirty="0" smtClean="0">
                          <a:solidFill>
                            <a:srgbClr val="0070C0"/>
                          </a:solidFill>
                          <a:latin typeface="+mn-lt"/>
                          <a:ea typeface="Calibri"/>
                          <a:cs typeface="Times New Roman"/>
                        </a:rPr>
                        <a:t> Line 30</a:t>
                      </a:r>
                    </a:p>
                    <a:p>
                      <a:pPr marL="274320" marR="0" indent="-274320">
                        <a:spcBef>
                          <a:spcPts val="0"/>
                        </a:spcBef>
                        <a:spcAft>
                          <a:spcPts val="0"/>
                        </a:spcAft>
                        <a:buFont typeface="Arial" pitchFamily="34" charset="0"/>
                        <a:buChar char="•"/>
                      </a:pPr>
                      <a:r>
                        <a:rPr lang="en-US" sz="2600" b="0" dirty="0" smtClean="0">
                          <a:solidFill>
                            <a:srgbClr val="0070C0"/>
                          </a:solidFill>
                          <a:latin typeface="+mn-lt"/>
                          <a:ea typeface="Calibri"/>
                          <a:cs typeface="Times New Roman"/>
                        </a:rPr>
                        <a:t>If result &lt;</a:t>
                      </a:r>
                      <a:r>
                        <a:rPr lang="en-US" sz="2600" b="0" baseline="0" dirty="0" smtClean="0">
                          <a:solidFill>
                            <a:srgbClr val="0070C0"/>
                          </a:solidFill>
                          <a:latin typeface="+mn-lt"/>
                          <a:ea typeface="Calibri"/>
                          <a:cs typeface="Times New Roman"/>
                        </a:rPr>
                        <a:t> 0, delete scratch pad</a:t>
                      </a:r>
                      <a:endParaRPr lang="en-US" sz="2600" b="0" dirty="0">
                        <a:solidFill>
                          <a:srgbClr val="0070C0"/>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DEDDF"/>
                    </a:solidFill>
                  </a:tcPr>
                </a:tc>
                <a:extLst>
                  <a:ext uri="{0D108BD9-81ED-4DB2-BD59-A6C34878D82A}">
                    <a16:rowId xmlns:a16="http://schemas.microsoft.com/office/drawing/2014/main" val="10000"/>
                  </a:ext>
                </a:extLst>
              </a:tr>
            </a:tbl>
          </a:graphicData>
        </a:graphic>
      </p:graphicFrame>
      <p:pic>
        <p:nvPicPr>
          <p:cNvPr id="6" name="Picture 5" descr="NJ TaxWise" title="NJ TaxWis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950785"/>
            <a:ext cx="612648" cy="344615"/>
          </a:xfrm>
          <a:prstGeom prst="rect">
            <a:avLst/>
          </a:prstGeom>
        </p:spPr>
      </p:pic>
      <p:pic>
        <p:nvPicPr>
          <p:cNvPr id="7"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228600"/>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smtClean="0"/>
              <a:t>11-22-2015</a:t>
            </a:r>
            <a:endParaRPr lang="en-US" dirty="0"/>
          </a:p>
        </p:txBody>
      </p:sp>
      <p:sp>
        <p:nvSpPr>
          <p:cNvPr id="3" name="Footer Placeholder 2"/>
          <p:cNvSpPr>
            <a:spLocks noGrp="1"/>
          </p:cNvSpPr>
          <p:nvPr>
            <p:ph type="ftr" sz="quarter" idx="3"/>
          </p:nvPr>
        </p:nvSpPr>
        <p:spPr/>
        <p:txBody>
          <a:bodyPr/>
          <a:lstStyle/>
          <a:p>
            <a:r>
              <a:rPr lang="en-US" smtClean="0"/>
              <a:t>NJ TAX TY2014 v2</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14</a:t>
            </a:fld>
            <a:endParaRPr lang="en-US"/>
          </a:p>
        </p:txBody>
      </p:sp>
    </p:spTree>
    <p:extLst>
      <p:ext uri="{BB962C8B-B14F-4D97-AF65-F5344CB8AC3E}">
        <p14:creationId xmlns:p14="http://schemas.microsoft.com/office/powerpoint/2010/main" val="18394047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3" cstate="print"/>
          <a:srcRect b="8621"/>
          <a:stretch>
            <a:fillRect/>
          </a:stretch>
        </p:blipFill>
        <p:spPr bwMode="auto">
          <a:xfrm>
            <a:off x="609600" y="1600200"/>
            <a:ext cx="8077200" cy="4343400"/>
          </a:xfrm>
          <a:prstGeom prst="rect">
            <a:avLst/>
          </a:prstGeom>
          <a:noFill/>
          <a:ln w="9525">
            <a:noFill/>
            <a:miter lim="800000"/>
            <a:headEnd/>
            <a:tailEnd/>
          </a:ln>
        </p:spPr>
      </p:pic>
      <p:sp>
        <p:nvSpPr>
          <p:cNvPr id="157698" name="Title 1"/>
          <p:cNvSpPr>
            <a:spLocks noGrp="1"/>
          </p:cNvSpPr>
          <p:nvPr>
            <p:ph type="title"/>
          </p:nvPr>
        </p:nvSpPr>
        <p:spPr/>
        <p:txBody>
          <a:bodyPr>
            <a:normAutofit fontScale="90000"/>
          </a:bodyPr>
          <a:lstStyle/>
          <a:p>
            <a:r>
              <a:rPr lang="en-US" altLang="en-US" dirty="0"/>
              <a:t>Federal Pre-Tax/NJ After-Tax Medical </a:t>
            </a:r>
            <a:r>
              <a:rPr lang="en-US" altLang="en-US" dirty="0" smtClean="0"/>
              <a:t>Example Scratch Pad – </a:t>
            </a:r>
            <a:r>
              <a:rPr lang="en-US" altLang="en-US" dirty="0"/>
              <a:t>Case 2</a:t>
            </a:r>
            <a:endParaRPr lang="en-US" altLang="en-US" dirty="0" smtClean="0"/>
          </a:p>
        </p:txBody>
      </p:sp>
      <p:pic>
        <p:nvPicPr>
          <p:cNvPr id="7" name="Picture 6" descr="NJ TaxWise" title="NJ TaxWise"/>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950785"/>
            <a:ext cx="612648" cy="344615"/>
          </a:xfrm>
          <a:prstGeom prst="rect">
            <a:avLst/>
          </a:prstGeom>
        </p:spPr>
      </p:pic>
      <p:pic>
        <p:nvPicPr>
          <p:cNvPr id="6" name="Picture 2" descr="NJ NJ" title="NJ NJ"/>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0192" t="9087" r="7581" b="8686"/>
          <a:stretch/>
        </p:blipFill>
        <p:spPr bwMode="auto">
          <a:xfrm>
            <a:off x="0" y="228600"/>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11-22-2015</a:t>
            </a:r>
            <a:endParaRPr lang="en-US" dirty="0"/>
          </a:p>
        </p:txBody>
      </p:sp>
      <p:sp>
        <p:nvSpPr>
          <p:cNvPr id="4" name="Footer Placeholder 3"/>
          <p:cNvSpPr>
            <a:spLocks noGrp="1"/>
          </p:cNvSpPr>
          <p:nvPr>
            <p:ph type="ftr" sz="quarter" idx="3"/>
          </p:nvPr>
        </p:nvSpPr>
        <p:spPr/>
        <p:txBody>
          <a:bodyPr/>
          <a:lstStyle/>
          <a:p>
            <a:r>
              <a:rPr lang="en-US" smtClean="0"/>
              <a:t>NJ TAX TY2014 v2</a:t>
            </a:r>
            <a:endParaRPr lang="en-US" dirty="0"/>
          </a:p>
        </p:txBody>
      </p:sp>
      <p:sp>
        <p:nvSpPr>
          <p:cNvPr id="5" name="Slide Number Placeholder 4"/>
          <p:cNvSpPr>
            <a:spLocks noGrp="1"/>
          </p:cNvSpPr>
          <p:nvPr>
            <p:ph type="sldNum" sz="quarter" idx="11"/>
          </p:nvPr>
        </p:nvSpPr>
        <p:spPr/>
        <p:txBody>
          <a:bodyPr/>
          <a:lstStyle/>
          <a:p>
            <a:fld id="{251E97C6-B5EA-4059-8D5E-F0990EFE7977}" type="slidenum">
              <a:rPr lang="en-US" smtClean="0"/>
              <a:pPr/>
              <a:t>15</a:t>
            </a:fld>
            <a:endParaRPr lang="en-US"/>
          </a:p>
        </p:txBody>
      </p:sp>
    </p:spTree>
    <p:extLst>
      <p:ext uri="{BB962C8B-B14F-4D97-AF65-F5344CB8AC3E}">
        <p14:creationId xmlns:p14="http://schemas.microsoft.com/office/powerpoint/2010/main" val="13832254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Title 1"/>
          <p:cNvSpPr>
            <a:spLocks noGrp="1"/>
          </p:cNvSpPr>
          <p:nvPr>
            <p:ph type="title"/>
          </p:nvPr>
        </p:nvSpPr>
        <p:spPr/>
        <p:txBody>
          <a:bodyPr>
            <a:noAutofit/>
          </a:bodyPr>
          <a:lstStyle/>
          <a:p>
            <a:r>
              <a:rPr lang="en-US" altLang="en-US" sz="3600" dirty="0" smtClean="0"/>
              <a:t>Use Tax Due on Out-of-State Purchases:  NJ 1040 Page 3 Line 45</a:t>
            </a:r>
          </a:p>
        </p:txBody>
      </p:sp>
      <p:sp>
        <p:nvSpPr>
          <p:cNvPr id="329731" name="Content Placeholder 2"/>
          <p:cNvSpPr>
            <a:spLocks noGrp="1"/>
          </p:cNvSpPr>
          <p:nvPr>
            <p:ph idx="1"/>
          </p:nvPr>
        </p:nvSpPr>
        <p:spPr>
          <a:xfrm>
            <a:off x="609600" y="1524000"/>
            <a:ext cx="8077200" cy="4800600"/>
          </a:xfrm>
        </p:spPr>
        <p:txBody>
          <a:bodyPr>
            <a:normAutofit lnSpcReduction="10000"/>
          </a:bodyPr>
          <a:lstStyle/>
          <a:p>
            <a:r>
              <a:rPr lang="en-US" altLang="en-US" sz="3000" dirty="0" smtClean="0"/>
              <a:t>From NJ-1040 Instructions:</a:t>
            </a:r>
          </a:p>
          <a:p>
            <a:pPr lvl="1"/>
            <a:r>
              <a:rPr lang="en-US" altLang="en-US" sz="2600" dirty="0" smtClean="0"/>
              <a:t>“When </a:t>
            </a:r>
            <a:r>
              <a:rPr lang="en-US" altLang="en-US" sz="2600" dirty="0"/>
              <a:t>you purchase taxable items or </a:t>
            </a:r>
            <a:r>
              <a:rPr lang="en-US" altLang="en-US" sz="2600" dirty="0" smtClean="0"/>
              <a:t>services to </a:t>
            </a:r>
            <a:r>
              <a:rPr lang="en-US" altLang="en-US" sz="2600" dirty="0"/>
              <a:t>be used in New Jersey but do </a:t>
            </a:r>
            <a:r>
              <a:rPr lang="en-US" altLang="en-US" sz="2600" dirty="0" smtClean="0"/>
              <a:t>not pay </a:t>
            </a:r>
            <a:r>
              <a:rPr lang="en-US" altLang="en-US" sz="2600" dirty="0"/>
              <a:t>sales tax, you owe use tax. This </a:t>
            </a:r>
            <a:r>
              <a:rPr lang="en-US" altLang="en-US" sz="2600" dirty="0" smtClean="0"/>
              <a:t>commonly occurs </a:t>
            </a:r>
            <a:r>
              <a:rPr lang="en-US" altLang="en-US" sz="2600" dirty="0"/>
              <a:t>when purchases are </a:t>
            </a:r>
            <a:r>
              <a:rPr lang="en-US" altLang="en-US" sz="2600" dirty="0" smtClean="0"/>
              <a:t>made on </a:t>
            </a:r>
            <a:r>
              <a:rPr lang="en-US" altLang="en-US" sz="2600" dirty="0"/>
              <a:t>the Internet, by phone or mail order</a:t>
            </a:r>
            <a:r>
              <a:rPr lang="en-US" altLang="en-US" sz="2600" dirty="0" smtClean="0"/>
              <a:t>, or </a:t>
            </a:r>
            <a:r>
              <a:rPr lang="en-US" altLang="en-US" sz="2600" dirty="0"/>
              <a:t>outside the State from sellers who </a:t>
            </a:r>
            <a:r>
              <a:rPr lang="en-US" altLang="en-US" sz="2600" dirty="0" smtClean="0"/>
              <a:t>do not </a:t>
            </a:r>
            <a:r>
              <a:rPr lang="en-US" altLang="en-US" sz="2600" dirty="0"/>
              <a:t>collect New Jersey sales tax. </a:t>
            </a:r>
            <a:r>
              <a:rPr lang="en-US" altLang="en-US" sz="2600" dirty="0" smtClean="0"/>
              <a:t>The New </a:t>
            </a:r>
            <a:r>
              <a:rPr lang="en-US" altLang="en-US" sz="2600" dirty="0"/>
              <a:t>Jersey use tax rate is the same as </a:t>
            </a:r>
            <a:r>
              <a:rPr lang="en-US" altLang="en-US" sz="2600" dirty="0" smtClean="0"/>
              <a:t>the sales </a:t>
            </a:r>
            <a:r>
              <a:rPr lang="en-US" altLang="en-US" sz="2600" dirty="0"/>
              <a:t>tax rate: 7%. If you paid sales </a:t>
            </a:r>
            <a:r>
              <a:rPr lang="en-US" altLang="en-US" sz="2600" dirty="0" smtClean="0"/>
              <a:t>tax to </a:t>
            </a:r>
            <a:r>
              <a:rPr lang="en-US" altLang="en-US" sz="2600" dirty="0"/>
              <a:t>another state at a rate less than 7% </a:t>
            </a:r>
            <a:r>
              <a:rPr lang="en-US" altLang="en-US" sz="2600" dirty="0" smtClean="0"/>
              <a:t>on a </a:t>
            </a:r>
            <a:r>
              <a:rPr lang="en-US" altLang="en-US" sz="2600" dirty="0"/>
              <a:t>purchase that would have been taxed </a:t>
            </a:r>
            <a:r>
              <a:rPr lang="en-US" altLang="en-US" sz="2600" dirty="0" smtClean="0"/>
              <a:t>in New </a:t>
            </a:r>
            <a:r>
              <a:rPr lang="en-US" altLang="en-US" sz="2600" dirty="0"/>
              <a:t>Jersey, you owe use tax based on </a:t>
            </a:r>
            <a:r>
              <a:rPr lang="en-US" altLang="en-US" sz="2600" dirty="0" smtClean="0"/>
              <a:t>the difference </a:t>
            </a:r>
            <a:r>
              <a:rPr lang="en-US" altLang="en-US" sz="2600" dirty="0"/>
              <a:t>between the two rates. </a:t>
            </a:r>
            <a:r>
              <a:rPr lang="en-US" altLang="en-US" sz="2600" dirty="0" smtClean="0"/>
              <a:t>…”</a:t>
            </a:r>
          </a:p>
        </p:txBody>
      </p:sp>
      <p:sp>
        <p:nvSpPr>
          <p:cNvPr id="6" name="TextBox 5" descr="NJ Pub Ref" title="NJ Pub Ref"/>
          <p:cNvSpPr txBox="1"/>
          <p:nvPr/>
        </p:nvSpPr>
        <p:spPr>
          <a:xfrm>
            <a:off x="6644836" y="58579"/>
            <a:ext cx="2124299" cy="246221"/>
          </a:xfrm>
          <a:prstGeom prst="rect">
            <a:avLst/>
          </a:prstGeom>
          <a:noFill/>
        </p:spPr>
        <p:txBody>
          <a:bodyPr wrap="none" tIns="0" bIns="0" rtlCol="0">
            <a:spAutoFit/>
          </a:bodyPr>
          <a:lstStyle/>
          <a:p>
            <a:pPr algn="r"/>
            <a:r>
              <a:rPr lang="en-US" sz="1600" dirty="0" smtClean="0"/>
              <a:t>NJ-1040 Instructions</a:t>
            </a:r>
            <a:endParaRPr lang="en-US" sz="1600" dirty="0"/>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smtClean="0"/>
              <a:t>11-22-2015</a:t>
            </a:r>
            <a:endParaRPr lang="en-US" dirty="0"/>
          </a:p>
        </p:txBody>
      </p:sp>
      <p:sp>
        <p:nvSpPr>
          <p:cNvPr id="3" name="Footer Placeholder 2"/>
          <p:cNvSpPr>
            <a:spLocks noGrp="1"/>
          </p:cNvSpPr>
          <p:nvPr>
            <p:ph type="ftr" sz="quarter" idx="3"/>
          </p:nvPr>
        </p:nvSpPr>
        <p:spPr/>
        <p:txBody>
          <a:bodyPr/>
          <a:lstStyle/>
          <a:p>
            <a:r>
              <a:rPr lang="en-US" smtClean="0"/>
              <a:t>NJ TAX TY2014 v2</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16</a:t>
            </a:fld>
            <a:endParaRPr lang="en-US"/>
          </a:p>
        </p:txBody>
      </p:sp>
    </p:spTree>
    <p:extLst>
      <p:ext uri="{BB962C8B-B14F-4D97-AF65-F5344CB8AC3E}">
        <p14:creationId xmlns:p14="http://schemas.microsoft.com/office/powerpoint/2010/main" val="20001134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Title 1"/>
          <p:cNvSpPr>
            <a:spLocks noGrp="1"/>
          </p:cNvSpPr>
          <p:nvPr>
            <p:ph type="title"/>
          </p:nvPr>
        </p:nvSpPr>
        <p:spPr/>
        <p:txBody>
          <a:bodyPr>
            <a:noAutofit/>
          </a:bodyPr>
          <a:lstStyle/>
          <a:p>
            <a:r>
              <a:rPr lang="en-US" altLang="en-US" sz="3600" dirty="0" smtClean="0"/>
              <a:t>Use Tax Due on Out-of-State Purchases:  NJ 1040 Page 3 Line 45</a:t>
            </a:r>
          </a:p>
        </p:txBody>
      </p:sp>
      <p:sp>
        <p:nvSpPr>
          <p:cNvPr id="329731" name="Content Placeholder 2"/>
          <p:cNvSpPr>
            <a:spLocks noGrp="1"/>
          </p:cNvSpPr>
          <p:nvPr>
            <p:ph idx="1"/>
          </p:nvPr>
        </p:nvSpPr>
        <p:spPr>
          <a:xfrm>
            <a:off x="609600" y="1625867"/>
            <a:ext cx="8077200" cy="4800600"/>
          </a:xfrm>
        </p:spPr>
        <p:txBody>
          <a:bodyPr>
            <a:normAutofit fontScale="92500" lnSpcReduction="20000"/>
          </a:bodyPr>
          <a:lstStyle/>
          <a:p>
            <a:r>
              <a:rPr lang="en-US" altLang="en-US" sz="3000" dirty="0" smtClean="0"/>
              <a:t>For total of items/services costing &lt; $1,000 each</a:t>
            </a:r>
          </a:p>
          <a:p>
            <a:pPr lvl="1"/>
            <a:r>
              <a:rPr lang="en-US" altLang="en-US" sz="2700" dirty="0" smtClean="0"/>
              <a:t>With receipts, can use 7% of purchase amount(s) (minus any sales tax paid) </a:t>
            </a:r>
            <a:r>
              <a:rPr lang="en-US" altLang="en-US" sz="2700" b="1" dirty="0" smtClean="0"/>
              <a:t>OR</a:t>
            </a:r>
          </a:p>
          <a:p>
            <a:pPr lvl="1"/>
            <a:r>
              <a:rPr lang="en-US" altLang="en-US" sz="2700" dirty="0" smtClean="0"/>
              <a:t>Can use Estimated Use Tax Chart to estimate Use Tax due based on income</a:t>
            </a:r>
          </a:p>
          <a:p>
            <a:r>
              <a:rPr lang="en-US" altLang="en-US" sz="3000" dirty="0" smtClean="0"/>
              <a:t>For each item/service costing $1,000 or more</a:t>
            </a:r>
          </a:p>
          <a:p>
            <a:pPr lvl="1"/>
            <a:r>
              <a:rPr lang="en-US" altLang="en-US" sz="2700" dirty="0" smtClean="0"/>
              <a:t>Must calculate exact Use Tax due</a:t>
            </a:r>
          </a:p>
          <a:p>
            <a:pPr lvl="1"/>
            <a:r>
              <a:rPr lang="en-US" altLang="en-US" sz="2700" dirty="0" smtClean="0"/>
              <a:t>Use Tax due for these items is in addition to total for items/services costing &lt; $1,000 each</a:t>
            </a:r>
          </a:p>
          <a:p>
            <a:r>
              <a:rPr lang="en-US" altLang="en-US" sz="3000" dirty="0" smtClean="0"/>
              <a:t>If no Use Tax due, must enter 0 on line 45</a:t>
            </a:r>
          </a:p>
          <a:p>
            <a:r>
              <a:rPr lang="en-US" altLang="en-US" sz="3000" dirty="0" smtClean="0"/>
              <a:t>See Worksheet G in NJ 1040 Instructions for more detail</a:t>
            </a:r>
          </a:p>
        </p:txBody>
      </p:sp>
      <p:sp>
        <p:nvSpPr>
          <p:cNvPr id="6" name="TextBox 5" descr="NJ (cont'd)" title="NJ (cont'd)"/>
          <p:cNvSpPr txBox="1"/>
          <p:nvPr/>
        </p:nvSpPr>
        <p:spPr>
          <a:xfrm>
            <a:off x="7893851" y="1082259"/>
            <a:ext cx="869149" cy="338554"/>
          </a:xfrm>
          <a:prstGeom prst="rect">
            <a:avLst/>
          </a:prstGeom>
          <a:noFill/>
        </p:spPr>
        <p:txBody>
          <a:bodyPr wrap="none" rtlCol="0">
            <a:spAutoFit/>
          </a:bodyPr>
          <a:lstStyle/>
          <a:p>
            <a:pPr algn="r"/>
            <a:r>
              <a:rPr lang="en-US" sz="1600" dirty="0" smtClean="0"/>
              <a:t>(cont’d)</a:t>
            </a:r>
            <a:endParaRPr lang="en-US" sz="1600" dirty="0"/>
          </a:p>
        </p:txBody>
      </p:sp>
      <p:sp>
        <p:nvSpPr>
          <p:cNvPr id="7" name="TextBox 6" descr="NJ Pub Ref" title="NJ Pub Ref"/>
          <p:cNvSpPr txBox="1"/>
          <p:nvPr/>
        </p:nvSpPr>
        <p:spPr>
          <a:xfrm>
            <a:off x="6644836" y="58579"/>
            <a:ext cx="2124299" cy="246221"/>
          </a:xfrm>
          <a:prstGeom prst="rect">
            <a:avLst/>
          </a:prstGeom>
          <a:noFill/>
        </p:spPr>
        <p:txBody>
          <a:bodyPr wrap="none" tIns="0" bIns="0" rtlCol="0">
            <a:spAutoFit/>
          </a:bodyPr>
          <a:lstStyle/>
          <a:p>
            <a:pPr algn="r"/>
            <a:r>
              <a:rPr lang="en-US" sz="1600" dirty="0" smtClean="0"/>
              <a:t>NJ-1040 Instructions</a:t>
            </a:r>
            <a:endParaRPr lang="en-US" sz="1600" dirty="0"/>
          </a:p>
        </p:txBody>
      </p:sp>
      <p:pic>
        <p:nvPicPr>
          <p:cNvPr id="8"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smtClean="0"/>
              <a:t>11-22-2015</a:t>
            </a:r>
            <a:endParaRPr lang="en-US" dirty="0"/>
          </a:p>
        </p:txBody>
      </p:sp>
      <p:sp>
        <p:nvSpPr>
          <p:cNvPr id="3" name="Footer Placeholder 2"/>
          <p:cNvSpPr>
            <a:spLocks noGrp="1"/>
          </p:cNvSpPr>
          <p:nvPr>
            <p:ph type="ftr" sz="quarter" idx="3"/>
          </p:nvPr>
        </p:nvSpPr>
        <p:spPr/>
        <p:txBody>
          <a:bodyPr/>
          <a:lstStyle/>
          <a:p>
            <a:r>
              <a:rPr lang="en-US" smtClean="0"/>
              <a:t>NJ TAX TY2014 v2</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17</a:t>
            </a:fld>
            <a:endParaRPr lang="en-US"/>
          </a:p>
        </p:txBody>
      </p:sp>
    </p:spTree>
    <p:extLst>
      <p:ext uri="{BB962C8B-B14F-4D97-AF65-F5344CB8AC3E}">
        <p14:creationId xmlns:p14="http://schemas.microsoft.com/office/powerpoint/2010/main" val="30564672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Title 1"/>
          <p:cNvSpPr>
            <a:spLocks noGrp="1"/>
          </p:cNvSpPr>
          <p:nvPr>
            <p:ph type="title"/>
          </p:nvPr>
        </p:nvSpPr>
        <p:spPr/>
        <p:txBody>
          <a:bodyPr>
            <a:noAutofit/>
          </a:bodyPr>
          <a:lstStyle/>
          <a:p>
            <a:r>
              <a:rPr lang="en-US" altLang="en-US" sz="3600" dirty="0" smtClean="0"/>
              <a:t>Use Tax Due on Out-of-State Purchases:  NJ 1040 Page 3 Line 45</a:t>
            </a:r>
          </a:p>
        </p:txBody>
      </p:sp>
      <p:sp>
        <p:nvSpPr>
          <p:cNvPr id="4" name="Content Placeholder 3"/>
          <p:cNvSpPr>
            <a:spLocks noGrp="1"/>
          </p:cNvSpPr>
          <p:nvPr>
            <p:ph idx="1"/>
          </p:nvPr>
        </p:nvSpPr>
        <p:spPr/>
        <p:txBody>
          <a:bodyPr/>
          <a:lstStyle/>
          <a:p>
            <a:r>
              <a:rPr lang="en-US" dirty="0" smtClean="0"/>
              <a:t>TW Tips:</a:t>
            </a:r>
          </a:p>
          <a:p>
            <a:pPr lvl="1"/>
            <a:r>
              <a:rPr lang="en-US" dirty="0" smtClean="0"/>
              <a:t>If no Use Tax due, then just “get the red out” for NJ-1040 Line 45</a:t>
            </a:r>
          </a:p>
          <a:p>
            <a:pPr lvl="1"/>
            <a:r>
              <a:rPr lang="en-US" dirty="0" smtClean="0"/>
              <a:t>If any Use Tax due, use scratch pad off Line 45 to document calculation(s)</a:t>
            </a:r>
          </a:p>
          <a:p>
            <a:pPr lvl="2"/>
            <a:r>
              <a:rPr lang="en-US" dirty="0" smtClean="0"/>
              <a:t>Will still need to “get the red out” for Line 45</a:t>
            </a:r>
            <a:endParaRPr lang="en-US" dirty="0"/>
          </a:p>
        </p:txBody>
      </p:sp>
      <p:sp>
        <p:nvSpPr>
          <p:cNvPr id="6" name="TextBox 5" descr="NJ (cont'd)" title="NJ (cont'd)"/>
          <p:cNvSpPr txBox="1"/>
          <p:nvPr/>
        </p:nvSpPr>
        <p:spPr>
          <a:xfrm>
            <a:off x="7893851" y="1082259"/>
            <a:ext cx="869149" cy="338554"/>
          </a:xfrm>
          <a:prstGeom prst="rect">
            <a:avLst/>
          </a:prstGeom>
          <a:noFill/>
        </p:spPr>
        <p:txBody>
          <a:bodyPr wrap="none" rtlCol="0">
            <a:spAutoFit/>
          </a:bodyPr>
          <a:lstStyle/>
          <a:p>
            <a:pPr algn="r"/>
            <a:r>
              <a:rPr lang="en-US" sz="1600" dirty="0" smtClean="0"/>
              <a:t>(cont’d)</a:t>
            </a:r>
            <a:endParaRPr lang="en-US" sz="1600" dirty="0"/>
          </a:p>
        </p:txBody>
      </p:sp>
      <p:pic>
        <p:nvPicPr>
          <p:cNvPr id="7" name="Picture 6" descr="NJ TaxWise" title="NJ TaxWis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950785"/>
            <a:ext cx="612648" cy="344615"/>
          </a:xfrm>
          <a:prstGeom prst="rect">
            <a:avLst/>
          </a:prstGeom>
        </p:spPr>
      </p:pic>
      <p:pic>
        <p:nvPicPr>
          <p:cNvPr id="8"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228600"/>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smtClean="0"/>
              <a:t>11-22-2015</a:t>
            </a:r>
            <a:endParaRPr lang="en-US" dirty="0"/>
          </a:p>
        </p:txBody>
      </p:sp>
      <p:sp>
        <p:nvSpPr>
          <p:cNvPr id="3" name="Footer Placeholder 2"/>
          <p:cNvSpPr>
            <a:spLocks noGrp="1"/>
          </p:cNvSpPr>
          <p:nvPr>
            <p:ph type="ftr" sz="quarter" idx="3"/>
          </p:nvPr>
        </p:nvSpPr>
        <p:spPr/>
        <p:txBody>
          <a:bodyPr/>
          <a:lstStyle/>
          <a:p>
            <a:r>
              <a:rPr lang="en-US" smtClean="0"/>
              <a:t>NJ TAX TY2014 v2</a:t>
            </a:r>
            <a:endParaRPr lang="en-US" dirty="0"/>
          </a:p>
        </p:txBody>
      </p:sp>
      <p:sp>
        <p:nvSpPr>
          <p:cNvPr id="5" name="Slide Number Placeholder 4"/>
          <p:cNvSpPr>
            <a:spLocks noGrp="1"/>
          </p:cNvSpPr>
          <p:nvPr>
            <p:ph type="sldNum" sz="quarter" idx="11"/>
          </p:nvPr>
        </p:nvSpPr>
        <p:spPr/>
        <p:txBody>
          <a:bodyPr/>
          <a:lstStyle/>
          <a:p>
            <a:fld id="{251E97C6-B5EA-4059-8D5E-F0990EFE7977}" type="slidenum">
              <a:rPr lang="en-US" smtClean="0"/>
              <a:pPr/>
              <a:t>18</a:t>
            </a:fld>
            <a:endParaRPr lang="en-US"/>
          </a:p>
        </p:txBody>
      </p:sp>
    </p:spTree>
    <p:extLst>
      <p:ext uri="{BB962C8B-B14F-4D97-AF65-F5344CB8AC3E}">
        <p14:creationId xmlns:p14="http://schemas.microsoft.com/office/powerpoint/2010/main" val="10317724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Grp="1" noChangeAspect="1" noChangeArrowheads="1"/>
          </p:cNvPicPr>
          <p:nvPr>
            <p:ph idx="1"/>
          </p:nvPr>
        </p:nvPicPr>
        <p:blipFill>
          <a:blip r:embed="rId3" cstate="print"/>
          <a:srcRect/>
          <a:stretch>
            <a:fillRect/>
          </a:stretch>
        </p:blipFill>
        <p:spPr bwMode="auto">
          <a:xfrm>
            <a:off x="609600" y="1600200"/>
            <a:ext cx="7848600" cy="4343400"/>
          </a:xfrm>
          <a:prstGeom prst="rect">
            <a:avLst/>
          </a:prstGeom>
          <a:noFill/>
          <a:ln w="9525">
            <a:noFill/>
            <a:miter lim="800000"/>
            <a:headEnd/>
            <a:tailEnd/>
          </a:ln>
        </p:spPr>
      </p:pic>
      <p:sp>
        <p:nvSpPr>
          <p:cNvPr id="333827" name="Title 1"/>
          <p:cNvSpPr>
            <a:spLocks noGrp="1"/>
          </p:cNvSpPr>
          <p:nvPr>
            <p:ph type="title"/>
          </p:nvPr>
        </p:nvSpPr>
        <p:spPr/>
        <p:txBody>
          <a:bodyPr>
            <a:normAutofit fontScale="90000"/>
          </a:bodyPr>
          <a:lstStyle/>
          <a:p>
            <a:r>
              <a:rPr lang="en-US" altLang="en-US" smtClean="0"/>
              <a:t>TW NJ Use Tax Due - NJ 1040 Page 3 Line 45</a:t>
            </a:r>
          </a:p>
        </p:txBody>
      </p:sp>
      <p:sp>
        <p:nvSpPr>
          <p:cNvPr id="333829" name="Oval 7"/>
          <p:cNvSpPr>
            <a:spLocks noChangeArrowheads="1"/>
          </p:cNvSpPr>
          <p:nvPr/>
        </p:nvSpPr>
        <p:spPr bwMode="auto">
          <a:xfrm flipV="1">
            <a:off x="8077200" y="4648200"/>
            <a:ext cx="457200" cy="3048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p>
        </p:txBody>
      </p:sp>
      <p:sp>
        <p:nvSpPr>
          <p:cNvPr id="333830" name="Oval 7"/>
          <p:cNvSpPr>
            <a:spLocks noChangeArrowheads="1"/>
          </p:cNvSpPr>
          <p:nvPr/>
        </p:nvSpPr>
        <p:spPr bwMode="auto">
          <a:xfrm>
            <a:off x="8077200" y="4267200"/>
            <a:ext cx="457200" cy="3810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p>
        </p:txBody>
      </p:sp>
      <p:sp>
        <p:nvSpPr>
          <p:cNvPr id="7" name="TextBox 6"/>
          <p:cNvSpPr txBox="1"/>
          <p:nvPr/>
        </p:nvSpPr>
        <p:spPr>
          <a:xfrm>
            <a:off x="4724400" y="3733800"/>
            <a:ext cx="2233613" cy="400050"/>
          </a:xfrm>
          <a:prstGeom prst="rect">
            <a:avLst/>
          </a:prstGeom>
          <a:solidFill>
            <a:schemeClr val="accent5">
              <a:lumMod val="75000"/>
            </a:schemeClr>
          </a:solidFill>
          <a:ln>
            <a:solidFill>
              <a:schemeClr val="tx1"/>
            </a:solidFill>
          </a:ln>
        </p:spPr>
        <p:txBody>
          <a:bodyPr wrap="none">
            <a:spAutoFit/>
          </a:bodyPr>
          <a:lstStyle/>
          <a:p>
            <a:pPr eaLnBrk="1" hangingPunct="1">
              <a:defRPr/>
            </a:pPr>
            <a:r>
              <a:rPr lang="en-US" sz="2000" b="1" dirty="0">
                <a:latin typeface="Arial" charset="0"/>
              </a:rPr>
              <a:t>Item $1k or more</a:t>
            </a:r>
          </a:p>
        </p:txBody>
      </p:sp>
      <p:sp>
        <p:nvSpPr>
          <p:cNvPr id="14" name="TextBox 13"/>
          <p:cNvSpPr txBox="1"/>
          <p:nvPr/>
        </p:nvSpPr>
        <p:spPr>
          <a:xfrm>
            <a:off x="5334000" y="3276600"/>
            <a:ext cx="1614488" cy="400050"/>
          </a:xfrm>
          <a:prstGeom prst="rect">
            <a:avLst/>
          </a:prstGeom>
          <a:solidFill>
            <a:schemeClr val="accent5">
              <a:lumMod val="75000"/>
            </a:schemeClr>
          </a:solidFill>
          <a:ln>
            <a:solidFill>
              <a:schemeClr val="tx1"/>
            </a:solidFill>
          </a:ln>
        </p:spPr>
        <p:txBody>
          <a:bodyPr wrap="none">
            <a:spAutoFit/>
          </a:bodyPr>
          <a:lstStyle/>
          <a:p>
            <a:pPr eaLnBrk="1" hangingPunct="1">
              <a:defRPr/>
            </a:pPr>
            <a:r>
              <a:rPr lang="en-US" sz="2000" b="1" dirty="0">
                <a:latin typeface="Arial" charset="0"/>
              </a:rPr>
              <a:t>Items &lt; $1K</a:t>
            </a:r>
          </a:p>
        </p:txBody>
      </p:sp>
      <p:sp>
        <p:nvSpPr>
          <p:cNvPr id="31" name="TextBox 30"/>
          <p:cNvSpPr txBox="1"/>
          <p:nvPr/>
        </p:nvSpPr>
        <p:spPr>
          <a:xfrm>
            <a:off x="4523999" y="4241816"/>
            <a:ext cx="2751138" cy="646113"/>
          </a:xfrm>
          <a:prstGeom prst="rect">
            <a:avLst/>
          </a:prstGeom>
          <a:solidFill>
            <a:schemeClr val="accent5">
              <a:lumMod val="75000"/>
            </a:schemeClr>
          </a:solidFill>
          <a:ln>
            <a:solidFill>
              <a:srgbClr val="001132"/>
            </a:solidFill>
          </a:ln>
        </p:spPr>
        <p:txBody>
          <a:bodyPr wrap="none">
            <a:spAutoFit/>
          </a:bodyPr>
          <a:lstStyle/>
          <a:p>
            <a:pPr eaLnBrk="1" hangingPunct="1">
              <a:defRPr/>
            </a:pPr>
            <a:r>
              <a:rPr lang="en-US" b="1" dirty="0">
                <a:latin typeface="Arial" charset="0"/>
                <a:cs typeface="Arial" charset="0"/>
              </a:rPr>
              <a:t>Item &gt; $1K-Tax partially</a:t>
            </a:r>
          </a:p>
          <a:p>
            <a:pPr eaLnBrk="1" hangingPunct="1">
              <a:defRPr/>
            </a:pPr>
            <a:r>
              <a:rPr lang="en-US" b="1" dirty="0">
                <a:latin typeface="Arial" charset="0"/>
                <a:cs typeface="Arial" charset="0"/>
              </a:rPr>
              <a:t>paid</a:t>
            </a:r>
          </a:p>
        </p:txBody>
      </p:sp>
      <p:sp>
        <p:nvSpPr>
          <p:cNvPr id="32" name="Oval 4"/>
          <p:cNvSpPr>
            <a:spLocks noChangeArrowheads="1"/>
          </p:cNvSpPr>
          <p:nvPr/>
        </p:nvSpPr>
        <p:spPr bwMode="auto">
          <a:xfrm>
            <a:off x="8077200" y="4953000"/>
            <a:ext cx="457200" cy="6858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endParaRPr>
          </a:p>
        </p:txBody>
      </p:sp>
      <p:pic>
        <p:nvPicPr>
          <p:cNvPr id="28" name="Picture 27" descr="NJ TaxWise" title="NJ TaxWise"/>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950785"/>
            <a:ext cx="612648" cy="344615"/>
          </a:xfrm>
          <a:prstGeom prst="rect">
            <a:avLst/>
          </a:prstGeom>
        </p:spPr>
      </p:pic>
      <p:pic>
        <p:nvPicPr>
          <p:cNvPr id="15" name="Picture 2" descr="NJ NJ" title="NJ NJ"/>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0192" t="9087" r="7581" b="8686"/>
          <a:stretch/>
        </p:blipFill>
        <p:spPr bwMode="auto">
          <a:xfrm>
            <a:off x="0" y="228600"/>
            <a:ext cx="612648" cy="612648"/>
          </a:xfrm>
          <a:prstGeom prst="rect">
            <a:avLst/>
          </a:prstGeom>
          <a:noFill/>
          <a:extLst>
            <a:ext uri="{909E8E84-426E-40DD-AFC4-6F175D3DCCD1}">
              <a14:hiddenFill xmlns:a14="http://schemas.microsoft.com/office/drawing/2010/main">
                <a:solidFill>
                  <a:srgbClr val="FFFFFF"/>
                </a:solidFill>
              </a14:hiddenFill>
            </a:ext>
          </a:extLst>
        </p:spPr>
      </p:pic>
      <p:cxnSp>
        <p:nvCxnSpPr>
          <p:cNvPr id="25" name="Straight Arrow Connector 24"/>
          <p:cNvCxnSpPr>
            <a:stCxn id="14" idx="3"/>
          </p:cNvCxnSpPr>
          <p:nvPr/>
        </p:nvCxnSpPr>
        <p:spPr bwMode="auto">
          <a:xfrm>
            <a:off x="6948488" y="3476625"/>
            <a:ext cx="1128712" cy="942975"/>
          </a:xfrm>
          <a:prstGeom prst="straightConnector1">
            <a:avLst/>
          </a:prstGeom>
          <a:noFill/>
          <a:ln w="38100" cap="flat" cmpd="sng" algn="ctr">
            <a:solidFill>
              <a:srgbClr val="FF0000"/>
            </a:solidFill>
            <a:prstDash val="solid"/>
            <a:round/>
            <a:headEnd type="none" w="med" len="med"/>
            <a:tailEnd type="triangle"/>
          </a:ln>
          <a:effectLst/>
        </p:spPr>
      </p:cxnSp>
      <p:cxnSp>
        <p:nvCxnSpPr>
          <p:cNvPr id="29" name="Straight Arrow Connector 28"/>
          <p:cNvCxnSpPr>
            <a:stCxn id="7" idx="3"/>
            <a:endCxn id="333829" idx="2"/>
          </p:cNvCxnSpPr>
          <p:nvPr/>
        </p:nvCxnSpPr>
        <p:spPr bwMode="auto">
          <a:xfrm>
            <a:off x="6958013" y="3933825"/>
            <a:ext cx="1119187" cy="866775"/>
          </a:xfrm>
          <a:prstGeom prst="straightConnector1">
            <a:avLst/>
          </a:prstGeom>
          <a:noFill/>
          <a:ln w="38100" cap="flat" cmpd="sng" algn="ctr">
            <a:solidFill>
              <a:srgbClr val="FF0000"/>
            </a:solidFill>
            <a:prstDash val="solid"/>
            <a:round/>
            <a:headEnd type="none" w="med" len="med"/>
            <a:tailEnd type="triangle"/>
          </a:ln>
          <a:effectLst/>
        </p:spPr>
      </p:cxnSp>
      <p:cxnSp>
        <p:nvCxnSpPr>
          <p:cNvPr id="35" name="Straight Arrow Connector 34"/>
          <p:cNvCxnSpPr>
            <a:stCxn id="31" idx="3"/>
            <a:endCxn id="32" idx="2"/>
          </p:cNvCxnSpPr>
          <p:nvPr/>
        </p:nvCxnSpPr>
        <p:spPr bwMode="auto">
          <a:xfrm>
            <a:off x="7275137" y="4564873"/>
            <a:ext cx="802063" cy="731027"/>
          </a:xfrm>
          <a:prstGeom prst="straightConnector1">
            <a:avLst/>
          </a:prstGeom>
          <a:noFill/>
          <a:ln w="38100" cap="flat" cmpd="sng" algn="ctr">
            <a:solidFill>
              <a:srgbClr val="FF0000"/>
            </a:solidFill>
            <a:prstDash val="solid"/>
            <a:round/>
            <a:headEnd type="none" w="med" len="med"/>
            <a:tailEnd type="triangle"/>
          </a:ln>
          <a:effectLst/>
        </p:spPr>
      </p:cxnSp>
      <p:sp>
        <p:nvSpPr>
          <p:cNvPr id="2" name="Date Placeholder 1"/>
          <p:cNvSpPr>
            <a:spLocks noGrp="1"/>
          </p:cNvSpPr>
          <p:nvPr>
            <p:ph type="dt" sz="half" idx="10"/>
          </p:nvPr>
        </p:nvSpPr>
        <p:spPr/>
        <p:txBody>
          <a:bodyPr/>
          <a:lstStyle/>
          <a:p>
            <a:r>
              <a:rPr lang="en-US" smtClean="0"/>
              <a:t>11-22-2015</a:t>
            </a:r>
            <a:endParaRPr lang="en-US" dirty="0"/>
          </a:p>
        </p:txBody>
      </p:sp>
      <p:sp>
        <p:nvSpPr>
          <p:cNvPr id="3" name="Footer Placeholder 2"/>
          <p:cNvSpPr>
            <a:spLocks noGrp="1"/>
          </p:cNvSpPr>
          <p:nvPr>
            <p:ph type="ftr" sz="quarter" idx="3"/>
          </p:nvPr>
        </p:nvSpPr>
        <p:spPr/>
        <p:txBody>
          <a:bodyPr/>
          <a:lstStyle/>
          <a:p>
            <a:r>
              <a:rPr lang="en-US" smtClean="0"/>
              <a:t>NJ TAX TY2014 v2</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19</a:t>
            </a:fld>
            <a:endParaRPr lang="en-US"/>
          </a:p>
        </p:txBody>
      </p:sp>
    </p:spTree>
    <p:extLst>
      <p:ext uri="{BB962C8B-B14F-4D97-AF65-F5344CB8AC3E}">
        <p14:creationId xmlns:p14="http://schemas.microsoft.com/office/powerpoint/2010/main" val="2358988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NJ Return –</a:t>
            </a:r>
            <a:br>
              <a:rPr lang="en-US" dirty="0" smtClean="0"/>
            </a:br>
            <a:r>
              <a:rPr lang="en-US" dirty="0"/>
              <a:t>M</a:t>
            </a:r>
            <a:r>
              <a:rPr lang="en-US" dirty="0" smtClean="0"/>
              <a:t>ostly </a:t>
            </a:r>
            <a:r>
              <a:rPr lang="en-US" dirty="0"/>
              <a:t>F</a:t>
            </a:r>
            <a:r>
              <a:rPr lang="en-US" dirty="0" smtClean="0"/>
              <a:t>illed in Already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Most of the information on the NJ return is already filled in by the time you have finished the Federal return</a:t>
            </a:r>
          </a:p>
          <a:p>
            <a:pPr lvl="1"/>
            <a:r>
              <a:rPr lang="en-US" dirty="0" smtClean="0"/>
              <a:t>Most fields are automatically calculated from Federal entries (e.g. - Self employment)</a:t>
            </a:r>
          </a:p>
          <a:p>
            <a:pPr lvl="1"/>
            <a:r>
              <a:rPr lang="en-US" dirty="0" smtClean="0"/>
              <a:t>Sometimes you must signify special NJ treatment by using fields on the federal screens (e.g. - State adjust on Interest </a:t>
            </a:r>
            <a:r>
              <a:rPr lang="en-US" dirty="0" err="1" smtClean="0"/>
              <a:t>Stmt</a:t>
            </a:r>
            <a:r>
              <a:rPr lang="en-US" dirty="0" smtClean="0"/>
              <a:t> or special boxes on some screens)</a:t>
            </a:r>
          </a:p>
          <a:p>
            <a:pPr lvl="1"/>
            <a:r>
              <a:rPr lang="en-US" dirty="0" smtClean="0"/>
              <a:t>Other times you will have made additional manual entries or adjustments on the NJ forms as part of the data entry for the federal form (e.g. Gubernatorial Elections Fund or Property Tax on NJ Worksheet F)</a:t>
            </a:r>
          </a:p>
        </p:txBody>
      </p:sp>
      <p:pic>
        <p:nvPicPr>
          <p:cNvPr id="5"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p:txBody>
          <a:bodyPr/>
          <a:lstStyle/>
          <a:p>
            <a:r>
              <a:rPr lang="en-US" smtClean="0"/>
              <a:t>11-22-2015</a:t>
            </a:r>
            <a:endParaRPr lang="en-US" dirty="0"/>
          </a:p>
        </p:txBody>
      </p:sp>
      <p:sp>
        <p:nvSpPr>
          <p:cNvPr id="6" name="Footer Placeholder 5"/>
          <p:cNvSpPr>
            <a:spLocks noGrp="1"/>
          </p:cNvSpPr>
          <p:nvPr>
            <p:ph type="ftr" sz="quarter" idx="3"/>
          </p:nvPr>
        </p:nvSpPr>
        <p:spPr/>
        <p:txBody>
          <a:bodyPr/>
          <a:lstStyle/>
          <a:p>
            <a:r>
              <a:rPr lang="en-US" smtClean="0"/>
              <a:t>NJ TAX TY2014 v2</a:t>
            </a:r>
            <a:endParaRPr lang="en-US" dirty="0"/>
          </a:p>
        </p:txBody>
      </p:sp>
      <p:sp>
        <p:nvSpPr>
          <p:cNvPr id="7" name="Slide Number Placeholder 6"/>
          <p:cNvSpPr>
            <a:spLocks noGrp="1"/>
          </p:cNvSpPr>
          <p:nvPr>
            <p:ph type="sldNum" sz="quarter" idx="11"/>
          </p:nvPr>
        </p:nvSpPr>
        <p:spPr/>
        <p:txBody>
          <a:bodyPr/>
          <a:lstStyle/>
          <a:p>
            <a:fld id="{251E97C6-B5EA-4059-8D5E-F0990EFE7977}" type="slidenum">
              <a:rPr lang="en-US" smtClean="0"/>
              <a:pPr/>
              <a:t>2</a:t>
            </a:fld>
            <a:endParaRPr lang="en-US"/>
          </a:p>
        </p:txBody>
      </p:sp>
    </p:spTree>
    <p:extLst>
      <p:ext uri="{BB962C8B-B14F-4D97-AF65-F5344CB8AC3E}">
        <p14:creationId xmlns:p14="http://schemas.microsoft.com/office/powerpoint/2010/main" val="93650859"/>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3" cstate="print"/>
          <a:srcRect/>
          <a:stretch>
            <a:fillRect/>
          </a:stretch>
        </p:blipFill>
        <p:spPr bwMode="auto">
          <a:xfrm>
            <a:off x="609600" y="1600200"/>
            <a:ext cx="7924800" cy="4419599"/>
          </a:xfrm>
          <a:prstGeom prst="rect">
            <a:avLst/>
          </a:prstGeom>
          <a:noFill/>
          <a:ln w="9525">
            <a:noFill/>
            <a:miter lim="800000"/>
            <a:headEnd/>
            <a:tailEnd/>
          </a:ln>
        </p:spPr>
      </p:pic>
      <p:sp>
        <p:nvSpPr>
          <p:cNvPr id="335875" name="Title 1"/>
          <p:cNvSpPr>
            <a:spLocks noGrp="1"/>
          </p:cNvSpPr>
          <p:nvPr>
            <p:ph type="title"/>
          </p:nvPr>
        </p:nvSpPr>
        <p:spPr/>
        <p:txBody>
          <a:bodyPr>
            <a:normAutofit fontScale="90000"/>
          </a:bodyPr>
          <a:lstStyle/>
          <a:p>
            <a:r>
              <a:rPr lang="en-US" altLang="en-US" smtClean="0"/>
              <a:t>NJ Use Tax Due: NJ 1040 Page 3 Line 45</a:t>
            </a:r>
          </a:p>
        </p:txBody>
      </p:sp>
      <p:sp>
        <p:nvSpPr>
          <p:cNvPr id="9" name="Oval 4"/>
          <p:cNvSpPr>
            <a:spLocks noChangeArrowheads="1"/>
          </p:cNvSpPr>
          <p:nvPr/>
        </p:nvSpPr>
        <p:spPr bwMode="auto">
          <a:xfrm>
            <a:off x="8001000" y="2590800"/>
            <a:ext cx="609600" cy="3810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endParaRPr>
          </a:p>
        </p:txBody>
      </p:sp>
      <p:sp>
        <p:nvSpPr>
          <p:cNvPr id="10" name="TextBox 9"/>
          <p:cNvSpPr txBox="1"/>
          <p:nvPr/>
        </p:nvSpPr>
        <p:spPr>
          <a:xfrm>
            <a:off x="3048000" y="3581400"/>
            <a:ext cx="4378122" cy="646331"/>
          </a:xfrm>
          <a:prstGeom prst="rect">
            <a:avLst/>
          </a:prstGeom>
          <a:solidFill>
            <a:schemeClr val="accent5">
              <a:lumMod val="75000"/>
            </a:schemeClr>
          </a:solidFill>
          <a:ln>
            <a:solidFill>
              <a:srgbClr val="001132"/>
            </a:solidFill>
          </a:ln>
        </p:spPr>
        <p:txBody>
          <a:bodyPr wrap="none">
            <a:spAutoFit/>
          </a:bodyPr>
          <a:lstStyle/>
          <a:p>
            <a:pPr eaLnBrk="1" hangingPunct="1">
              <a:defRPr/>
            </a:pPr>
            <a:r>
              <a:rPr lang="en-US" b="1" dirty="0" smtClean="0">
                <a:latin typeface="Arial" charset="0"/>
                <a:cs typeface="Arial" charset="0"/>
              </a:rPr>
              <a:t>Note: Must </a:t>
            </a:r>
            <a:r>
              <a:rPr lang="en-US" b="1" dirty="0">
                <a:latin typeface="Arial" charset="0"/>
                <a:cs typeface="Arial" charset="0"/>
              </a:rPr>
              <a:t>enter </a:t>
            </a:r>
            <a:r>
              <a:rPr lang="en-US" b="1" dirty="0" smtClean="0">
                <a:latin typeface="Arial" charset="0"/>
                <a:cs typeface="Arial" charset="0"/>
              </a:rPr>
              <a:t>0 (and “get red out”) </a:t>
            </a:r>
          </a:p>
          <a:p>
            <a:pPr eaLnBrk="1" hangingPunct="1">
              <a:defRPr/>
            </a:pPr>
            <a:r>
              <a:rPr lang="en-US" b="1" dirty="0" smtClean="0">
                <a:latin typeface="Arial" charset="0"/>
                <a:cs typeface="Arial" charset="0"/>
              </a:rPr>
              <a:t>if </a:t>
            </a:r>
            <a:r>
              <a:rPr lang="en-US" b="1" dirty="0">
                <a:latin typeface="Arial" charset="0"/>
                <a:cs typeface="Arial" charset="0"/>
              </a:rPr>
              <a:t>no Use Tax due</a:t>
            </a:r>
          </a:p>
        </p:txBody>
      </p:sp>
      <p:sp>
        <p:nvSpPr>
          <p:cNvPr id="11" name="TextBox 10"/>
          <p:cNvSpPr txBox="1"/>
          <p:nvPr/>
        </p:nvSpPr>
        <p:spPr>
          <a:xfrm>
            <a:off x="3886200" y="2286000"/>
            <a:ext cx="2686050" cy="646113"/>
          </a:xfrm>
          <a:prstGeom prst="rect">
            <a:avLst/>
          </a:prstGeom>
          <a:solidFill>
            <a:schemeClr val="accent5">
              <a:lumMod val="75000"/>
            </a:schemeClr>
          </a:solidFill>
          <a:ln>
            <a:solidFill>
              <a:srgbClr val="001132"/>
            </a:solidFill>
          </a:ln>
        </p:spPr>
        <p:txBody>
          <a:bodyPr wrap="none">
            <a:spAutoFit/>
          </a:bodyPr>
          <a:lstStyle/>
          <a:p>
            <a:pPr eaLnBrk="1" hangingPunct="1">
              <a:defRPr/>
            </a:pPr>
            <a:r>
              <a:rPr lang="en-US" b="1" dirty="0">
                <a:latin typeface="Arial" charset="0"/>
                <a:cs typeface="Arial" charset="0"/>
              </a:rPr>
              <a:t>From </a:t>
            </a:r>
            <a:r>
              <a:rPr lang="en-US" b="1" dirty="0" smtClean="0">
                <a:latin typeface="Arial" charset="0"/>
                <a:cs typeface="Arial" charset="0"/>
              </a:rPr>
              <a:t>scratch </a:t>
            </a:r>
            <a:r>
              <a:rPr lang="en-US" b="1" dirty="0">
                <a:latin typeface="Arial" charset="0"/>
                <a:cs typeface="Arial" charset="0"/>
              </a:rPr>
              <a:t>pad;</a:t>
            </a:r>
          </a:p>
          <a:p>
            <a:pPr eaLnBrk="1" hangingPunct="1">
              <a:defRPr/>
            </a:pPr>
            <a:r>
              <a:rPr lang="en-US" b="1" dirty="0">
                <a:latin typeface="Arial" charset="0"/>
                <a:cs typeface="Arial" charset="0"/>
              </a:rPr>
              <a:t>still must “get red out”</a:t>
            </a:r>
          </a:p>
        </p:txBody>
      </p:sp>
      <p:pic>
        <p:nvPicPr>
          <p:cNvPr id="15" name="Picture 14" descr="NJ TaxWise" title="NJ TaxWise"/>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950785"/>
            <a:ext cx="612648" cy="344615"/>
          </a:xfrm>
          <a:prstGeom prst="rect">
            <a:avLst/>
          </a:prstGeom>
        </p:spPr>
      </p:pic>
      <p:pic>
        <p:nvPicPr>
          <p:cNvPr id="13" name="Picture 2" descr="NJ NJ" title="NJ NJ"/>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0192" t="9087" r="7581" b="8686"/>
          <a:stretch/>
        </p:blipFill>
        <p:spPr bwMode="auto">
          <a:xfrm>
            <a:off x="0" y="228600"/>
            <a:ext cx="612648" cy="612648"/>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Straight Arrow Connector 16"/>
          <p:cNvCxnSpPr>
            <a:stCxn id="11" idx="3"/>
            <a:endCxn id="9" idx="2"/>
          </p:cNvCxnSpPr>
          <p:nvPr/>
        </p:nvCxnSpPr>
        <p:spPr bwMode="auto">
          <a:xfrm>
            <a:off x="6572250" y="2609057"/>
            <a:ext cx="1428750" cy="172243"/>
          </a:xfrm>
          <a:prstGeom prst="straightConnector1">
            <a:avLst/>
          </a:prstGeom>
          <a:noFill/>
          <a:ln w="38100" cap="flat" cmpd="sng" algn="ctr">
            <a:solidFill>
              <a:srgbClr val="FF0000"/>
            </a:solidFill>
            <a:prstDash val="solid"/>
            <a:round/>
            <a:headEnd type="none" w="med" len="med"/>
            <a:tailEnd type="triangle"/>
          </a:ln>
          <a:effectLst/>
        </p:spPr>
      </p:cxnSp>
      <p:sp>
        <p:nvSpPr>
          <p:cNvPr id="2" name="Date Placeholder 1"/>
          <p:cNvSpPr>
            <a:spLocks noGrp="1"/>
          </p:cNvSpPr>
          <p:nvPr>
            <p:ph type="dt" sz="half" idx="10"/>
          </p:nvPr>
        </p:nvSpPr>
        <p:spPr/>
        <p:txBody>
          <a:bodyPr/>
          <a:lstStyle/>
          <a:p>
            <a:r>
              <a:rPr lang="en-US" smtClean="0"/>
              <a:t>11-22-2015</a:t>
            </a:r>
            <a:endParaRPr lang="en-US" dirty="0"/>
          </a:p>
        </p:txBody>
      </p:sp>
      <p:sp>
        <p:nvSpPr>
          <p:cNvPr id="3" name="Footer Placeholder 2"/>
          <p:cNvSpPr>
            <a:spLocks noGrp="1"/>
          </p:cNvSpPr>
          <p:nvPr>
            <p:ph type="ftr" sz="quarter" idx="3"/>
          </p:nvPr>
        </p:nvSpPr>
        <p:spPr/>
        <p:txBody>
          <a:bodyPr/>
          <a:lstStyle/>
          <a:p>
            <a:r>
              <a:rPr lang="en-US" smtClean="0"/>
              <a:t>NJ TAX TY2014 v2</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20</a:t>
            </a:fld>
            <a:endParaRPr lang="en-US"/>
          </a:p>
        </p:txBody>
      </p:sp>
    </p:spTree>
    <p:extLst>
      <p:ext uri="{BB962C8B-B14F-4D97-AF65-F5344CB8AC3E}">
        <p14:creationId xmlns:p14="http://schemas.microsoft.com/office/powerpoint/2010/main" val="31781187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Rent on Worksheet F</a:t>
            </a:r>
            <a:endParaRPr lang="en-US" dirty="0"/>
          </a:p>
        </p:txBody>
      </p:sp>
      <p:sp>
        <p:nvSpPr>
          <p:cNvPr id="3" name="Content Placeholder 2"/>
          <p:cNvSpPr>
            <a:spLocks noGrp="1"/>
          </p:cNvSpPr>
          <p:nvPr>
            <p:ph idx="1"/>
          </p:nvPr>
        </p:nvSpPr>
        <p:spPr/>
        <p:txBody>
          <a:bodyPr/>
          <a:lstStyle/>
          <a:p>
            <a:r>
              <a:rPr lang="en-US" dirty="0" smtClean="0"/>
              <a:t>If rent has not been included on Worksheet F already, be sure to enter it now (covered in detail in </a:t>
            </a:r>
            <a:r>
              <a:rPr lang="en-US" smtClean="0"/>
              <a:t>previous module)</a:t>
            </a:r>
            <a:endParaRPr lang="en-US"/>
          </a:p>
        </p:txBody>
      </p:sp>
      <p:sp>
        <p:nvSpPr>
          <p:cNvPr id="4" name="Date Placeholder 3"/>
          <p:cNvSpPr>
            <a:spLocks noGrp="1"/>
          </p:cNvSpPr>
          <p:nvPr>
            <p:ph type="dt" sz="half" idx="10"/>
          </p:nvPr>
        </p:nvSpPr>
        <p:spPr/>
        <p:txBody>
          <a:bodyPr/>
          <a:lstStyle/>
          <a:p>
            <a:r>
              <a:rPr lang="en-US" smtClean="0"/>
              <a:t>11-22-2015</a:t>
            </a:r>
            <a:endParaRPr lang="en-US" dirty="0"/>
          </a:p>
        </p:txBody>
      </p:sp>
      <p:sp>
        <p:nvSpPr>
          <p:cNvPr id="5" name="Footer Placeholder 4"/>
          <p:cNvSpPr>
            <a:spLocks noGrp="1"/>
          </p:cNvSpPr>
          <p:nvPr>
            <p:ph type="ftr" sz="quarter" idx="3"/>
          </p:nvPr>
        </p:nvSpPr>
        <p:spPr/>
        <p:txBody>
          <a:bodyPr/>
          <a:lstStyle/>
          <a:p>
            <a:r>
              <a:rPr lang="en-US" smtClean="0"/>
              <a:t>NJ TAX TY2014 v2</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21</a:t>
            </a:fld>
            <a:endParaRPr lang="en-US"/>
          </a:p>
        </p:txBody>
      </p:sp>
    </p:spTree>
    <p:extLst>
      <p:ext uri="{BB962C8B-B14F-4D97-AF65-F5344CB8AC3E}">
        <p14:creationId xmlns:p14="http://schemas.microsoft.com/office/powerpoint/2010/main" val="377692596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Additional NJ Return Entries</a:t>
            </a:r>
            <a:endParaRPr lang="en-US" dirty="0"/>
          </a:p>
        </p:txBody>
      </p:sp>
      <p:sp>
        <p:nvSpPr>
          <p:cNvPr id="3" name="Content Placeholder 2"/>
          <p:cNvSpPr>
            <a:spLocks noGrp="1"/>
          </p:cNvSpPr>
          <p:nvPr>
            <p:ph idx="1"/>
          </p:nvPr>
        </p:nvSpPr>
        <p:spPr>
          <a:xfrm>
            <a:off x="685800" y="1600200"/>
            <a:ext cx="8001000" cy="4724400"/>
          </a:xfrm>
        </p:spPr>
        <p:txBody>
          <a:bodyPr/>
          <a:lstStyle/>
          <a:p>
            <a:r>
              <a:rPr lang="en-US" dirty="0" smtClean="0"/>
              <a:t>There are a few situations which require additional manual entry on NJ TW screens</a:t>
            </a:r>
          </a:p>
          <a:p>
            <a:pPr lvl="1"/>
            <a:r>
              <a:rPr lang="en-US" dirty="0" smtClean="0"/>
              <a:t>Some things are unique to NJ (e.g. - Use Tax)</a:t>
            </a:r>
          </a:p>
          <a:p>
            <a:pPr lvl="1"/>
            <a:r>
              <a:rPr lang="en-US" dirty="0" smtClean="0"/>
              <a:t>Some things must wait until the federal return is complete or depend on values only available on the NJ return (e.g. – federal pre-tax / NJ after-tax medical expenses)</a:t>
            </a:r>
          </a:p>
          <a:p>
            <a:r>
              <a:rPr lang="en-US" dirty="0" smtClean="0"/>
              <a:t>The next few slides will cover these additional entries on the NJ return</a:t>
            </a:r>
            <a:endParaRPr lang="en-US" dirty="0"/>
          </a:p>
        </p:txBody>
      </p:sp>
      <p:pic>
        <p:nvPicPr>
          <p:cNvPr id="5"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p:txBody>
          <a:bodyPr/>
          <a:lstStyle/>
          <a:p>
            <a:r>
              <a:rPr lang="en-US" smtClean="0"/>
              <a:t>11-22-2015</a:t>
            </a:r>
            <a:endParaRPr lang="en-US" dirty="0"/>
          </a:p>
        </p:txBody>
      </p:sp>
      <p:sp>
        <p:nvSpPr>
          <p:cNvPr id="6" name="Footer Placeholder 5"/>
          <p:cNvSpPr>
            <a:spLocks noGrp="1"/>
          </p:cNvSpPr>
          <p:nvPr>
            <p:ph type="ftr" sz="quarter" idx="3"/>
          </p:nvPr>
        </p:nvSpPr>
        <p:spPr/>
        <p:txBody>
          <a:bodyPr/>
          <a:lstStyle/>
          <a:p>
            <a:r>
              <a:rPr lang="en-US" smtClean="0"/>
              <a:t>NJ TAX TY2014 v2</a:t>
            </a:r>
            <a:endParaRPr lang="en-US" dirty="0"/>
          </a:p>
        </p:txBody>
      </p:sp>
      <p:sp>
        <p:nvSpPr>
          <p:cNvPr id="7" name="Slide Number Placeholder 6"/>
          <p:cNvSpPr>
            <a:spLocks noGrp="1"/>
          </p:cNvSpPr>
          <p:nvPr>
            <p:ph type="sldNum" sz="quarter" idx="11"/>
          </p:nvPr>
        </p:nvSpPr>
        <p:spPr/>
        <p:txBody>
          <a:bodyPr/>
          <a:lstStyle/>
          <a:p>
            <a:fld id="{251E97C6-B5EA-4059-8D5E-F0990EFE7977}" type="slidenum">
              <a:rPr lang="en-US" smtClean="0"/>
              <a:pPr/>
              <a:t>3</a:t>
            </a:fld>
            <a:endParaRPr lang="en-US"/>
          </a:p>
        </p:txBody>
      </p:sp>
    </p:spTree>
    <p:extLst>
      <p:ext uri="{BB962C8B-B14F-4D97-AF65-F5344CB8AC3E}">
        <p14:creationId xmlns:p14="http://schemas.microsoft.com/office/powerpoint/2010/main" val="412980832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Types of Additional Entries on </a:t>
            </a:r>
            <a:br>
              <a:rPr lang="en-US" smtClean="0"/>
            </a:br>
            <a:r>
              <a:rPr lang="en-US" smtClean="0"/>
              <a:t>NJ Return</a:t>
            </a:r>
            <a:endParaRPr lang="en-US" dirty="0"/>
          </a:p>
        </p:txBody>
      </p:sp>
      <p:sp>
        <p:nvSpPr>
          <p:cNvPr id="3" name="Content Placeholder 2"/>
          <p:cNvSpPr>
            <a:spLocks noGrp="1"/>
          </p:cNvSpPr>
          <p:nvPr>
            <p:ph idx="1"/>
          </p:nvPr>
        </p:nvSpPr>
        <p:spPr/>
        <p:txBody>
          <a:bodyPr>
            <a:normAutofit lnSpcReduction="10000"/>
          </a:bodyPr>
          <a:lstStyle/>
          <a:p>
            <a:r>
              <a:rPr lang="en-US" dirty="0" smtClean="0"/>
              <a:t>Adding Non-Dependents </a:t>
            </a:r>
            <a:r>
              <a:rPr lang="en-US" dirty="0"/>
              <a:t>Who Qualify for NJ Earned Income Tax </a:t>
            </a:r>
            <a:r>
              <a:rPr lang="en-US" dirty="0" smtClean="0"/>
              <a:t>Credit</a:t>
            </a:r>
          </a:p>
          <a:p>
            <a:r>
              <a:rPr lang="en-US" dirty="0" smtClean="0"/>
              <a:t>Checking boxes for NJ dependents with no health insurance</a:t>
            </a:r>
          </a:p>
          <a:p>
            <a:r>
              <a:rPr lang="en-US" dirty="0" smtClean="0"/>
              <a:t>Entering Federal Pre-Tax Medical Expenses(NJ After Tax)</a:t>
            </a:r>
          </a:p>
          <a:p>
            <a:r>
              <a:rPr lang="en-US" dirty="0" smtClean="0"/>
              <a:t>Entering Use tax due on out of state purchases</a:t>
            </a:r>
          </a:p>
          <a:p>
            <a:r>
              <a:rPr lang="en-US" dirty="0" smtClean="0"/>
              <a:t>Entering rent </a:t>
            </a:r>
          </a:p>
          <a:p>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1"/>
          </p:nvPr>
        </p:nvSpPr>
        <p:spPr/>
        <p:txBody>
          <a:bodyPr/>
          <a:lstStyle/>
          <a:p>
            <a:pPr>
              <a:defRPr/>
            </a:pPr>
            <a:fld id="{627FCEAF-D0D5-4D38-A667-05E01D81FA01}" type="slidenum">
              <a:rPr lang="en-US" altLang="en-US" smtClean="0"/>
              <a:pPr>
                <a:defRPr/>
              </a:pPr>
              <a:t>4</a:t>
            </a:fld>
            <a:endParaRPr lang="en-US" altLang="en-US"/>
          </a:p>
        </p:txBody>
      </p:sp>
      <p:sp>
        <p:nvSpPr>
          <p:cNvPr id="5" name="Date Placeholder 4"/>
          <p:cNvSpPr>
            <a:spLocks noGrp="1"/>
          </p:cNvSpPr>
          <p:nvPr>
            <p:ph type="dt" sz="half" idx="10"/>
          </p:nvPr>
        </p:nvSpPr>
        <p:spPr/>
        <p:txBody>
          <a:bodyPr/>
          <a:lstStyle/>
          <a:p>
            <a:r>
              <a:rPr lang="en-US" smtClean="0"/>
              <a:t>11-22-2015</a:t>
            </a:r>
            <a:endParaRPr lang="en-US"/>
          </a:p>
        </p:txBody>
      </p:sp>
      <p:sp>
        <p:nvSpPr>
          <p:cNvPr id="6" name="Footer Placeholder 5"/>
          <p:cNvSpPr>
            <a:spLocks noGrp="1"/>
          </p:cNvSpPr>
          <p:nvPr>
            <p:ph type="ftr" sz="quarter" idx="3"/>
          </p:nvPr>
        </p:nvSpPr>
        <p:spPr/>
        <p:txBody>
          <a:bodyPr/>
          <a:lstStyle/>
          <a:p>
            <a:r>
              <a:rPr lang="en-US" smtClean="0"/>
              <a:t>NJ TAX TY2014 v2</a:t>
            </a:r>
            <a:endParaRPr lang="en-US"/>
          </a:p>
        </p:txBody>
      </p:sp>
    </p:spTree>
    <p:extLst>
      <p:ext uri="{BB962C8B-B14F-4D97-AF65-F5344CB8AC3E}">
        <p14:creationId xmlns:p14="http://schemas.microsoft.com/office/powerpoint/2010/main" val="260429487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Non-Dependents Who Qualify for NJ Earned Income Tax Credit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If TP qualifies for EIC, then all EIC qualifying individuals must be listed on NJ 1040, Line 13 (even if they are not a dependent and do not qualify for an exemption)</a:t>
            </a:r>
          </a:p>
          <a:p>
            <a:pPr lvl="1"/>
            <a:r>
              <a:rPr lang="en-US" dirty="0" smtClean="0"/>
              <a:t>Dependents with Code 1, 2, 3 on Main Info screen are automatically listed on both the Federal and NJ returns</a:t>
            </a:r>
          </a:p>
          <a:p>
            <a:pPr lvl="1"/>
            <a:r>
              <a:rPr lang="en-US" dirty="0" smtClean="0"/>
              <a:t>If a person does NOT qualify for an exemption, but IS still involved in qualifying for EIC (i.e. - Code 0 on Main Info screen), then that person is not listed on the Federal 1040, but MUST be listed on the NJ 1040 – TW does NOT do this automatically</a:t>
            </a:r>
          </a:p>
          <a:p>
            <a:pPr lvl="1"/>
            <a:r>
              <a:rPr lang="en-US" dirty="0" smtClean="0"/>
              <a:t>TW Tip: Manually add to the NJ Dependents Worksheet (via override F8)</a:t>
            </a:r>
          </a:p>
          <a:p>
            <a:pPr lvl="1"/>
            <a:endParaRPr lang="en-US" dirty="0"/>
          </a:p>
        </p:txBody>
      </p:sp>
      <p:pic>
        <p:nvPicPr>
          <p:cNvPr id="5"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p:txBody>
          <a:bodyPr/>
          <a:lstStyle/>
          <a:p>
            <a:r>
              <a:rPr lang="en-US" smtClean="0"/>
              <a:t>11-22-2015</a:t>
            </a:r>
            <a:endParaRPr lang="en-US" dirty="0"/>
          </a:p>
        </p:txBody>
      </p:sp>
      <p:sp>
        <p:nvSpPr>
          <p:cNvPr id="6" name="Footer Placeholder 5"/>
          <p:cNvSpPr>
            <a:spLocks noGrp="1"/>
          </p:cNvSpPr>
          <p:nvPr>
            <p:ph type="ftr" sz="quarter" idx="3"/>
          </p:nvPr>
        </p:nvSpPr>
        <p:spPr/>
        <p:txBody>
          <a:bodyPr/>
          <a:lstStyle/>
          <a:p>
            <a:r>
              <a:rPr lang="en-US" smtClean="0"/>
              <a:t>NJ TAX TY2014 v2</a:t>
            </a:r>
            <a:endParaRPr lang="en-US" dirty="0"/>
          </a:p>
        </p:txBody>
      </p:sp>
      <p:sp>
        <p:nvSpPr>
          <p:cNvPr id="7" name="Slide Number Placeholder 6"/>
          <p:cNvSpPr>
            <a:spLocks noGrp="1"/>
          </p:cNvSpPr>
          <p:nvPr>
            <p:ph type="sldNum" sz="quarter" idx="11"/>
          </p:nvPr>
        </p:nvSpPr>
        <p:spPr/>
        <p:txBody>
          <a:bodyPr/>
          <a:lstStyle/>
          <a:p>
            <a:fld id="{251E97C6-B5EA-4059-8D5E-F0990EFE7977}" type="slidenum">
              <a:rPr lang="en-US" smtClean="0"/>
              <a:pPr/>
              <a:t>5</a:t>
            </a:fld>
            <a:endParaRPr lang="en-US"/>
          </a:p>
        </p:txBody>
      </p:sp>
    </p:spTree>
    <p:extLst>
      <p:ext uri="{BB962C8B-B14F-4D97-AF65-F5344CB8AC3E}">
        <p14:creationId xmlns:p14="http://schemas.microsoft.com/office/powerpoint/2010/main" val="44277673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cstate="print"/>
          <a:srcRect/>
          <a:stretch>
            <a:fillRect/>
          </a:stretch>
        </p:blipFill>
        <p:spPr bwMode="auto">
          <a:xfrm>
            <a:off x="609600" y="1600200"/>
            <a:ext cx="7848600" cy="4191000"/>
          </a:xfrm>
          <a:prstGeom prst="rect">
            <a:avLst/>
          </a:prstGeom>
          <a:noFill/>
          <a:ln w="9525">
            <a:noFill/>
            <a:miter lim="800000"/>
            <a:headEnd/>
            <a:tailEnd/>
          </a:ln>
        </p:spPr>
      </p:pic>
      <p:sp>
        <p:nvSpPr>
          <p:cNvPr id="323587" name="Title 1"/>
          <p:cNvSpPr>
            <a:spLocks noGrp="1"/>
          </p:cNvSpPr>
          <p:nvPr>
            <p:ph type="title"/>
          </p:nvPr>
        </p:nvSpPr>
        <p:spPr/>
        <p:txBody>
          <a:bodyPr>
            <a:normAutofit/>
          </a:bodyPr>
          <a:lstStyle/>
          <a:p>
            <a:r>
              <a:rPr lang="en-US" altLang="en-US" smtClean="0"/>
              <a:t>TW Dependents Worksheet</a:t>
            </a:r>
            <a:endParaRPr lang="en-US" altLang="en-US" dirty="0" smtClean="0"/>
          </a:p>
        </p:txBody>
      </p:sp>
      <p:pic>
        <p:nvPicPr>
          <p:cNvPr id="8" name="Picture 7" descr="NJ TaxWise" title="NJ TaxWise"/>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990600"/>
            <a:ext cx="612648" cy="344615"/>
          </a:xfrm>
          <a:prstGeom prst="rect">
            <a:avLst/>
          </a:prstGeom>
        </p:spPr>
      </p:pic>
      <p:sp>
        <p:nvSpPr>
          <p:cNvPr id="13" name="TextBox 12"/>
          <p:cNvSpPr txBox="1"/>
          <p:nvPr/>
        </p:nvSpPr>
        <p:spPr>
          <a:xfrm>
            <a:off x="762000" y="5867400"/>
            <a:ext cx="7620000" cy="646331"/>
          </a:xfrm>
          <a:prstGeom prst="rect">
            <a:avLst/>
          </a:prstGeom>
          <a:solidFill>
            <a:schemeClr val="accent5">
              <a:lumMod val="75000"/>
            </a:schemeClr>
          </a:solidFill>
          <a:ln>
            <a:solidFill>
              <a:schemeClr val="tx1"/>
            </a:solidFill>
          </a:ln>
        </p:spPr>
        <p:txBody>
          <a:bodyPr wrap="square">
            <a:spAutoFit/>
          </a:bodyPr>
          <a:lstStyle/>
          <a:p>
            <a:pPr eaLnBrk="1" hangingPunct="1">
              <a:defRPr/>
            </a:pPr>
            <a:r>
              <a:rPr lang="en-US" b="1" dirty="0" smtClean="0">
                <a:solidFill>
                  <a:srgbClr val="001132"/>
                </a:solidFill>
                <a:latin typeface="Arial" charset="0"/>
                <a:cs typeface="Arial" charset="0"/>
              </a:rPr>
              <a:t>If TP is receiving NJ EITC, manually add any missing Code 0 EIC qualifying individuals, using override F8 (underlined in blue)</a:t>
            </a:r>
          </a:p>
        </p:txBody>
      </p:sp>
      <p:pic>
        <p:nvPicPr>
          <p:cNvPr id="15" name="Picture 2" descr="NJ NJ" title="NJ NJ"/>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0192" t="9087" r="7581" b="8686"/>
          <a:stretch/>
        </p:blipFill>
        <p:spPr bwMode="auto">
          <a:xfrm>
            <a:off x="0" y="228600"/>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17" name="Oval 4"/>
          <p:cNvSpPr>
            <a:spLocks noChangeArrowheads="1"/>
          </p:cNvSpPr>
          <p:nvPr/>
        </p:nvSpPr>
        <p:spPr bwMode="auto">
          <a:xfrm>
            <a:off x="304800" y="5334000"/>
            <a:ext cx="8534400" cy="5334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endParaRPr>
          </a:p>
        </p:txBody>
      </p:sp>
      <p:sp>
        <p:nvSpPr>
          <p:cNvPr id="3" name="Date Placeholder 2"/>
          <p:cNvSpPr>
            <a:spLocks noGrp="1"/>
          </p:cNvSpPr>
          <p:nvPr>
            <p:ph type="dt" sz="half" idx="10"/>
          </p:nvPr>
        </p:nvSpPr>
        <p:spPr/>
        <p:txBody>
          <a:bodyPr/>
          <a:lstStyle/>
          <a:p>
            <a:r>
              <a:rPr lang="en-US" smtClean="0"/>
              <a:t>11-22-2015</a:t>
            </a:r>
            <a:endParaRPr lang="en-US" dirty="0"/>
          </a:p>
        </p:txBody>
      </p:sp>
      <p:sp>
        <p:nvSpPr>
          <p:cNvPr id="4" name="Footer Placeholder 3"/>
          <p:cNvSpPr>
            <a:spLocks noGrp="1"/>
          </p:cNvSpPr>
          <p:nvPr>
            <p:ph type="ftr" sz="quarter" idx="3"/>
          </p:nvPr>
        </p:nvSpPr>
        <p:spPr/>
        <p:txBody>
          <a:bodyPr/>
          <a:lstStyle/>
          <a:p>
            <a:r>
              <a:rPr lang="en-US" smtClean="0"/>
              <a:t>NJ TAX TY2014 v2</a:t>
            </a:r>
            <a:endParaRPr lang="en-US" dirty="0"/>
          </a:p>
        </p:txBody>
      </p:sp>
      <p:sp>
        <p:nvSpPr>
          <p:cNvPr id="5" name="Slide Number Placeholder 4"/>
          <p:cNvSpPr>
            <a:spLocks noGrp="1"/>
          </p:cNvSpPr>
          <p:nvPr>
            <p:ph type="sldNum" sz="quarter" idx="11"/>
          </p:nvPr>
        </p:nvSpPr>
        <p:spPr/>
        <p:txBody>
          <a:bodyPr/>
          <a:lstStyle/>
          <a:p>
            <a:fld id="{251E97C6-B5EA-4059-8D5E-F0990EFE7977}" type="slidenum">
              <a:rPr lang="en-US" smtClean="0"/>
              <a:pPr/>
              <a:t>6</a:t>
            </a:fld>
            <a:endParaRPr lang="en-US" dirty="0"/>
          </a:p>
        </p:txBody>
      </p:sp>
    </p:spTree>
    <p:extLst>
      <p:ext uri="{BB962C8B-B14F-4D97-AF65-F5344CB8AC3E}">
        <p14:creationId xmlns:p14="http://schemas.microsoft.com/office/powerpoint/2010/main" val="23584488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NJ Dependents with </a:t>
            </a:r>
            <a:br>
              <a:rPr lang="en-US" dirty="0" smtClean="0"/>
            </a:br>
            <a:r>
              <a:rPr lang="en-US" dirty="0" smtClean="0"/>
              <a:t>No Health Insurance</a:t>
            </a:r>
            <a:endParaRPr lang="en-US" dirty="0"/>
          </a:p>
        </p:txBody>
      </p:sp>
      <p:sp>
        <p:nvSpPr>
          <p:cNvPr id="3" name="Content Placeholder 2"/>
          <p:cNvSpPr>
            <a:spLocks noGrp="1"/>
          </p:cNvSpPr>
          <p:nvPr>
            <p:ph idx="1"/>
          </p:nvPr>
        </p:nvSpPr>
        <p:spPr>
          <a:xfrm>
            <a:off x="685800" y="1600200"/>
            <a:ext cx="8001000" cy="4724400"/>
          </a:xfrm>
        </p:spPr>
        <p:txBody>
          <a:bodyPr/>
          <a:lstStyle/>
          <a:p>
            <a:r>
              <a:rPr lang="en-US" dirty="0" smtClean="0"/>
              <a:t>Must manually indicate any dependent who is not covered by health insurance</a:t>
            </a:r>
          </a:p>
          <a:p>
            <a:pPr lvl="1"/>
            <a:r>
              <a:rPr lang="en-US" dirty="0" smtClean="0"/>
              <a:t>Check box on NJ Dependents Worksheet.  TW will then check health insurance box on NJ 1040 Line 13 </a:t>
            </a:r>
          </a:p>
          <a:p>
            <a:r>
              <a:rPr lang="en-US" dirty="0" smtClean="0"/>
              <a:t> Has no impact on tax return</a:t>
            </a:r>
          </a:p>
          <a:p>
            <a:pPr lvl="1"/>
            <a:r>
              <a:rPr lang="en-US" dirty="0" smtClean="0"/>
              <a:t>Used to get more people covered through NJ health insurance programs</a:t>
            </a:r>
            <a:endParaRPr lang="en-US" dirty="0"/>
          </a:p>
        </p:txBody>
      </p:sp>
      <p:pic>
        <p:nvPicPr>
          <p:cNvPr id="5"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p:txBody>
          <a:bodyPr/>
          <a:lstStyle/>
          <a:p>
            <a:r>
              <a:rPr lang="en-US" smtClean="0"/>
              <a:t>11-22-2015</a:t>
            </a:r>
            <a:endParaRPr lang="en-US" dirty="0"/>
          </a:p>
        </p:txBody>
      </p:sp>
      <p:sp>
        <p:nvSpPr>
          <p:cNvPr id="6" name="Footer Placeholder 5"/>
          <p:cNvSpPr>
            <a:spLocks noGrp="1"/>
          </p:cNvSpPr>
          <p:nvPr>
            <p:ph type="ftr" sz="quarter" idx="3"/>
          </p:nvPr>
        </p:nvSpPr>
        <p:spPr/>
        <p:txBody>
          <a:bodyPr/>
          <a:lstStyle/>
          <a:p>
            <a:r>
              <a:rPr lang="en-US" smtClean="0"/>
              <a:t>NJ TAX TY2014 v2</a:t>
            </a:r>
            <a:endParaRPr lang="en-US" dirty="0"/>
          </a:p>
        </p:txBody>
      </p:sp>
      <p:sp>
        <p:nvSpPr>
          <p:cNvPr id="7" name="Slide Number Placeholder 6"/>
          <p:cNvSpPr>
            <a:spLocks noGrp="1"/>
          </p:cNvSpPr>
          <p:nvPr>
            <p:ph type="sldNum" sz="quarter" idx="11"/>
          </p:nvPr>
        </p:nvSpPr>
        <p:spPr/>
        <p:txBody>
          <a:bodyPr/>
          <a:lstStyle/>
          <a:p>
            <a:fld id="{251E97C6-B5EA-4059-8D5E-F0990EFE7977}" type="slidenum">
              <a:rPr lang="en-US" smtClean="0"/>
              <a:pPr/>
              <a:t>7</a:t>
            </a:fld>
            <a:endParaRPr lang="en-US"/>
          </a:p>
        </p:txBody>
      </p:sp>
    </p:spTree>
    <p:extLst>
      <p:ext uri="{BB962C8B-B14F-4D97-AF65-F5344CB8AC3E}">
        <p14:creationId xmlns:p14="http://schemas.microsoft.com/office/powerpoint/2010/main" val="315542703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cstate="print"/>
          <a:srcRect/>
          <a:stretch>
            <a:fillRect/>
          </a:stretch>
        </p:blipFill>
        <p:spPr bwMode="auto">
          <a:xfrm>
            <a:off x="609600" y="1600200"/>
            <a:ext cx="7848600" cy="4572000"/>
          </a:xfrm>
          <a:prstGeom prst="rect">
            <a:avLst/>
          </a:prstGeom>
          <a:noFill/>
          <a:ln w="9525">
            <a:noFill/>
            <a:miter lim="800000"/>
            <a:headEnd/>
            <a:tailEnd/>
          </a:ln>
        </p:spPr>
      </p:pic>
      <p:sp>
        <p:nvSpPr>
          <p:cNvPr id="323587" name="Title 1"/>
          <p:cNvSpPr>
            <a:spLocks noGrp="1"/>
          </p:cNvSpPr>
          <p:nvPr>
            <p:ph type="title"/>
          </p:nvPr>
        </p:nvSpPr>
        <p:spPr/>
        <p:txBody>
          <a:bodyPr>
            <a:normAutofit/>
          </a:bodyPr>
          <a:lstStyle/>
          <a:p>
            <a:r>
              <a:rPr lang="en-US" altLang="en-US" smtClean="0"/>
              <a:t>TW Dependents Worksheet</a:t>
            </a:r>
            <a:endParaRPr lang="en-US" altLang="en-US" dirty="0" smtClean="0"/>
          </a:p>
        </p:txBody>
      </p:sp>
      <p:pic>
        <p:nvPicPr>
          <p:cNvPr id="8" name="Picture 7" descr="NJ TaxWise" title="NJ TaxWise"/>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990600"/>
            <a:ext cx="612648" cy="344615"/>
          </a:xfrm>
          <a:prstGeom prst="rect">
            <a:avLst/>
          </a:prstGeom>
        </p:spPr>
      </p:pic>
      <p:pic>
        <p:nvPicPr>
          <p:cNvPr id="15" name="Picture 2" descr="NJ NJ" title="NJ NJ"/>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0192" t="9087" r="7581" b="8686"/>
          <a:stretch/>
        </p:blipFill>
        <p:spPr bwMode="auto">
          <a:xfrm>
            <a:off x="0" y="228600"/>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17" name="Oval 4"/>
          <p:cNvSpPr>
            <a:spLocks noChangeArrowheads="1"/>
          </p:cNvSpPr>
          <p:nvPr/>
        </p:nvSpPr>
        <p:spPr bwMode="auto">
          <a:xfrm>
            <a:off x="7696200" y="4495800"/>
            <a:ext cx="533400" cy="5334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endParaRPr>
          </a:p>
        </p:txBody>
      </p:sp>
      <p:sp>
        <p:nvSpPr>
          <p:cNvPr id="3" name="Date Placeholder 2"/>
          <p:cNvSpPr>
            <a:spLocks noGrp="1"/>
          </p:cNvSpPr>
          <p:nvPr>
            <p:ph type="dt" sz="half" idx="10"/>
          </p:nvPr>
        </p:nvSpPr>
        <p:spPr/>
        <p:txBody>
          <a:bodyPr/>
          <a:lstStyle/>
          <a:p>
            <a:r>
              <a:rPr lang="en-US" smtClean="0"/>
              <a:t>11-22-2015</a:t>
            </a:r>
            <a:endParaRPr lang="en-US" dirty="0"/>
          </a:p>
        </p:txBody>
      </p:sp>
      <p:sp>
        <p:nvSpPr>
          <p:cNvPr id="4" name="Footer Placeholder 3"/>
          <p:cNvSpPr>
            <a:spLocks noGrp="1"/>
          </p:cNvSpPr>
          <p:nvPr>
            <p:ph type="ftr" sz="quarter" idx="3"/>
          </p:nvPr>
        </p:nvSpPr>
        <p:spPr/>
        <p:txBody>
          <a:bodyPr/>
          <a:lstStyle/>
          <a:p>
            <a:r>
              <a:rPr lang="en-US" smtClean="0"/>
              <a:t>NJ TAX TY2014 v2</a:t>
            </a:r>
            <a:endParaRPr lang="en-US" dirty="0"/>
          </a:p>
        </p:txBody>
      </p:sp>
      <p:sp>
        <p:nvSpPr>
          <p:cNvPr id="5" name="Slide Number Placeholder 4"/>
          <p:cNvSpPr>
            <a:spLocks noGrp="1"/>
          </p:cNvSpPr>
          <p:nvPr>
            <p:ph type="sldNum" sz="quarter" idx="11"/>
          </p:nvPr>
        </p:nvSpPr>
        <p:spPr/>
        <p:txBody>
          <a:bodyPr/>
          <a:lstStyle/>
          <a:p>
            <a:fld id="{251E97C6-B5EA-4059-8D5E-F0990EFE7977}" type="slidenum">
              <a:rPr lang="en-US" smtClean="0"/>
              <a:pPr/>
              <a:t>8</a:t>
            </a:fld>
            <a:endParaRPr lang="en-US" dirty="0"/>
          </a:p>
        </p:txBody>
      </p:sp>
    </p:spTree>
    <p:extLst>
      <p:ext uri="{BB962C8B-B14F-4D97-AF65-F5344CB8AC3E}">
        <p14:creationId xmlns:p14="http://schemas.microsoft.com/office/powerpoint/2010/main" val="1058683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Federal Pre-Tax Medical Insurance Expenses</a:t>
            </a:r>
            <a:endParaRPr lang="en-US" dirty="0"/>
          </a:p>
        </p:txBody>
      </p:sp>
      <p:sp>
        <p:nvSpPr>
          <p:cNvPr id="3" name="Content Placeholder 2"/>
          <p:cNvSpPr>
            <a:spLocks noGrp="1"/>
          </p:cNvSpPr>
          <p:nvPr>
            <p:ph idx="1"/>
          </p:nvPr>
        </p:nvSpPr>
        <p:spPr/>
        <p:txBody>
          <a:bodyPr>
            <a:normAutofit fontScale="62500" lnSpcReduction="20000"/>
          </a:bodyPr>
          <a:lstStyle/>
          <a:p>
            <a:r>
              <a:rPr lang="en-US" sz="3500" dirty="0"/>
              <a:t>Pre-tax medical insurance through employer</a:t>
            </a:r>
          </a:p>
          <a:p>
            <a:pPr lvl="1"/>
            <a:r>
              <a:rPr lang="en-US" sz="3000" dirty="0"/>
              <a:t>TP pays premiums with before-tax money, reducing taxable wages</a:t>
            </a:r>
          </a:p>
          <a:p>
            <a:pPr lvl="1"/>
            <a:r>
              <a:rPr lang="en-US" sz="3000" dirty="0"/>
              <a:t>W-2 Box 1 shows Federal Wages after pre-tax health insurance premiums are subtracted</a:t>
            </a:r>
          </a:p>
          <a:p>
            <a:pPr lvl="1"/>
            <a:r>
              <a:rPr lang="en-US" sz="3000" dirty="0"/>
              <a:t>TP receives tax benefit of reduced wages, so can’t itemize as medical expense on </a:t>
            </a:r>
            <a:r>
              <a:rPr lang="en-US" sz="3000" dirty="0" err="1"/>
              <a:t>Sch</a:t>
            </a:r>
            <a:r>
              <a:rPr lang="en-US" sz="3000" dirty="0"/>
              <a:t> A</a:t>
            </a:r>
          </a:p>
          <a:p>
            <a:r>
              <a:rPr lang="en-US" sz="3500" dirty="0"/>
              <a:t>NJ does not consider these premiums pre-tax, so W-2 Box 16 shows gross State Wages</a:t>
            </a:r>
          </a:p>
          <a:p>
            <a:pPr lvl="1"/>
            <a:r>
              <a:rPr lang="en-US" sz="3000" dirty="0"/>
              <a:t>Difference between Federal and State Wages on W-2 a clue that TP paid pre-tax premiums.  Probe with client </a:t>
            </a:r>
          </a:p>
          <a:p>
            <a:pPr lvl="1"/>
            <a:r>
              <a:rPr lang="en-US" sz="3000" dirty="0"/>
              <a:t>May be able to claim premiums as medical expense on NJ 1040 Line 30</a:t>
            </a:r>
          </a:p>
          <a:p>
            <a:r>
              <a:rPr lang="en-US" sz="3500" dirty="0"/>
              <a:t>Obtain pre-tax medical expenses from TP’s last pay stub for year</a:t>
            </a:r>
          </a:p>
          <a:p>
            <a:pPr lvl="1"/>
            <a:r>
              <a:rPr lang="en-US" sz="3000" dirty="0"/>
              <a:t>Identify which pre-tax deductions are medical.  Can be other things too</a:t>
            </a:r>
          </a:p>
          <a:p>
            <a:r>
              <a:rPr lang="en-US" sz="3500" dirty="0"/>
              <a:t>These pre-tax benefits often called Cafeteria or Section 125 plans</a:t>
            </a:r>
          </a:p>
          <a:p>
            <a:pPr lvl="1"/>
            <a:r>
              <a:rPr lang="en-US" sz="3000"/>
              <a:t>Allow TP to choose personalized mix of benefits (medical, dental,  vision, legal services, day care, etc.)  under Section 125 of the tax laws</a:t>
            </a:r>
            <a:endParaRPr lang="en-US" sz="3000" dirty="0"/>
          </a:p>
        </p:txBody>
      </p:sp>
      <p:sp>
        <p:nvSpPr>
          <p:cNvPr id="4" name="Slide Number Placeholder 3"/>
          <p:cNvSpPr>
            <a:spLocks noGrp="1"/>
          </p:cNvSpPr>
          <p:nvPr>
            <p:ph type="sldNum" sz="quarter" idx="11"/>
          </p:nvPr>
        </p:nvSpPr>
        <p:spPr/>
        <p:txBody>
          <a:bodyPr/>
          <a:lstStyle/>
          <a:p>
            <a:pPr>
              <a:defRPr/>
            </a:pPr>
            <a:fld id="{627FCEAF-D0D5-4D38-A667-05E01D81FA01}" type="slidenum">
              <a:rPr lang="en-US" altLang="en-US" smtClean="0"/>
              <a:pPr>
                <a:defRPr/>
              </a:pPr>
              <a:t>9</a:t>
            </a:fld>
            <a:endParaRPr lang="en-US" altLang="en-US"/>
          </a:p>
        </p:txBody>
      </p:sp>
      <p:sp>
        <p:nvSpPr>
          <p:cNvPr id="5" name="Date Placeholder 4"/>
          <p:cNvSpPr>
            <a:spLocks noGrp="1"/>
          </p:cNvSpPr>
          <p:nvPr>
            <p:ph type="dt" sz="half" idx="10"/>
          </p:nvPr>
        </p:nvSpPr>
        <p:spPr/>
        <p:txBody>
          <a:bodyPr/>
          <a:lstStyle/>
          <a:p>
            <a:r>
              <a:rPr lang="en-US" smtClean="0"/>
              <a:t>11-22-2015</a:t>
            </a:r>
            <a:endParaRPr lang="en-US"/>
          </a:p>
        </p:txBody>
      </p:sp>
      <p:sp>
        <p:nvSpPr>
          <p:cNvPr id="6" name="Footer Placeholder 5"/>
          <p:cNvSpPr>
            <a:spLocks noGrp="1"/>
          </p:cNvSpPr>
          <p:nvPr>
            <p:ph type="ftr" sz="quarter" idx="3"/>
          </p:nvPr>
        </p:nvSpPr>
        <p:spPr/>
        <p:txBody>
          <a:bodyPr/>
          <a:lstStyle/>
          <a:p>
            <a:r>
              <a:rPr lang="en-US" smtClean="0"/>
              <a:t>NJ TAX TY2014 v2</a:t>
            </a:r>
            <a:endParaRPr lang="en-US"/>
          </a:p>
        </p:txBody>
      </p:sp>
    </p:spTree>
    <p:extLst>
      <p:ext uri="{BB962C8B-B14F-4D97-AF65-F5344CB8AC3E}">
        <p14:creationId xmlns:p14="http://schemas.microsoft.com/office/powerpoint/2010/main" val="1749421584"/>
      </p:ext>
    </p:extLst>
  </p:cSld>
  <p:clrMapOvr>
    <a:masterClrMapping/>
  </p:clrMapOvr>
  <p:transition/>
</p:sld>
</file>

<file path=ppt/theme/theme1.xml><?xml version="1.0" encoding="utf-8"?>
<a:theme xmlns:a="http://schemas.openxmlformats.org/drawingml/2006/main" name="NJ Template 06">
  <a:themeElements>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fontScheme name="NJ Template 06">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lnDef>
  </a:objectDefaults>
  <a:extraClrSchemeLst>
    <a:extraClrScheme>
      <a:clrScheme name="NJ Template 06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NJ Template 06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NJ Template 06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NJ Template 06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NJ Template 06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NJ Template 06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NJ Template 06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J Template.potx" id="{28C45570-C858-4585-804A-99F911C81C83}" vid="{ED85AEA2-13FF-4A18-B167-0F7253B865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NJ Template</Template>
  <TotalTime>28</TotalTime>
  <Words>1959</Words>
  <Application>Microsoft Office PowerPoint</Application>
  <PresentationFormat>On-screen Show (4:3)</PresentationFormat>
  <Paragraphs>227</Paragraphs>
  <Slides>21</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ＭＳ Ｐゴシック</vt:lpstr>
      <vt:lpstr>Times New Roman</vt:lpstr>
      <vt:lpstr>Wingdings</vt:lpstr>
      <vt:lpstr>NJ Template 06</vt:lpstr>
      <vt:lpstr>New Jersey Return Additional Entries</vt:lpstr>
      <vt:lpstr>NJ Return – Mostly Filled in Already</vt:lpstr>
      <vt:lpstr>Additional NJ Return Entries</vt:lpstr>
      <vt:lpstr>Types of Additional Entries on  NJ Return</vt:lpstr>
      <vt:lpstr>Non-Dependents Who Qualify for NJ Earned Income Tax Credit</vt:lpstr>
      <vt:lpstr>TW Dependents Worksheet</vt:lpstr>
      <vt:lpstr>NJ Dependents with  No Health Insurance</vt:lpstr>
      <vt:lpstr>TW Dependents Worksheet</vt:lpstr>
      <vt:lpstr>Federal Pre-Tax Medical Insurance Expenses</vt:lpstr>
      <vt:lpstr>NJ 1040, Line 30 – Medical Expenses Pre-Tax Federal (After-Tax NJ)</vt:lpstr>
      <vt:lpstr>NJ 1040, Line 30 – Medical Expenses Pre-Tax Federal (After-Tax NJ)</vt:lpstr>
      <vt:lpstr>Federal Pre-Tax/NJ After-Tax Medical Counselor Action – Case 1</vt:lpstr>
      <vt:lpstr>Federal Pre-Tax/NJ After-Tax Medical Example Scratch Pad – Case 1</vt:lpstr>
      <vt:lpstr>Federal Pre-Tax/NJ After-Tax Medical Counselor Action – Case 2</vt:lpstr>
      <vt:lpstr>Federal Pre-Tax/NJ After-Tax Medical Example Scratch Pad – Case 2</vt:lpstr>
      <vt:lpstr>Use Tax Due on Out-of-State Purchases:  NJ 1040 Page 3 Line 45</vt:lpstr>
      <vt:lpstr>Use Tax Due on Out-of-State Purchases:  NJ 1040 Page 3 Line 45</vt:lpstr>
      <vt:lpstr>Use Tax Due on Out-of-State Purchases:  NJ 1040 Page 3 Line 45</vt:lpstr>
      <vt:lpstr>TW NJ Use Tax Due - NJ 1040 Page 3 Line 45</vt:lpstr>
      <vt:lpstr>NJ Use Tax Due: NJ 1040 Page 3 Line 45</vt:lpstr>
      <vt:lpstr>Rent on Worksheet F</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 H 509</dc:creator>
  <cp:lastModifiedBy>Al TP4F</cp:lastModifiedBy>
  <cp:revision>6</cp:revision>
  <cp:lastPrinted>2012-10-15T20:27:10Z</cp:lastPrinted>
  <dcterms:created xsi:type="dcterms:W3CDTF">2014-10-17T16:41:52Z</dcterms:created>
  <dcterms:modified xsi:type="dcterms:W3CDTF">2015-11-27T16:57:13Z</dcterms:modified>
</cp:coreProperties>
</file>